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479" r:id="rId2"/>
    <p:sldId id="599" r:id="rId3"/>
    <p:sldId id="552" r:id="rId4"/>
    <p:sldId id="553" r:id="rId5"/>
    <p:sldId id="554" r:id="rId6"/>
    <p:sldId id="555" r:id="rId7"/>
    <p:sldId id="602" r:id="rId8"/>
    <p:sldId id="603" r:id="rId9"/>
    <p:sldId id="556" r:id="rId10"/>
    <p:sldId id="557" r:id="rId11"/>
    <p:sldId id="558" r:id="rId12"/>
    <p:sldId id="559" r:id="rId13"/>
    <p:sldId id="560" r:id="rId14"/>
    <p:sldId id="561" r:id="rId15"/>
    <p:sldId id="562" r:id="rId16"/>
    <p:sldId id="563" r:id="rId17"/>
    <p:sldId id="564" r:id="rId18"/>
    <p:sldId id="565" r:id="rId19"/>
    <p:sldId id="566" r:id="rId20"/>
    <p:sldId id="567" r:id="rId21"/>
    <p:sldId id="568" r:id="rId22"/>
    <p:sldId id="569" r:id="rId23"/>
    <p:sldId id="570" r:id="rId24"/>
    <p:sldId id="571" r:id="rId25"/>
    <p:sldId id="572" r:id="rId26"/>
    <p:sldId id="604" r:id="rId27"/>
    <p:sldId id="597" r:id="rId28"/>
    <p:sldId id="573" r:id="rId29"/>
    <p:sldId id="574" r:id="rId30"/>
    <p:sldId id="575" r:id="rId31"/>
    <p:sldId id="576" r:id="rId32"/>
    <p:sldId id="577" r:id="rId33"/>
    <p:sldId id="578" r:id="rId34"/>
    <p:sldId id="579" r:id="rId35"/>
    <p:sldId id="580" r:id="rId36"/>
    <p:sldId id="605" r:id="rId37"/>
    <p:sldId id="581" r:id="rId38"/>
    <p:sldId id="582" r:id="rId39"/>
    <p:sldId id="583" r:id="rId40"/>
    <p:sldId id="584" r:id="rId41"/>
    <p:sldId id="585" r:id="rId42"/>
    <p:sldId id="586" r:id="rId43"/>
    <p:sldId id="587" r:id="rId44"/>
    <p:sldId id="588" r:id="rId45"/>
    <p:sldId id="598" r:id="rId46"/>
    <p:sldId id="589" r:id="rId47"/>
    <p:sldId id="590" r:id="rId48"/>
    <p:sldId id="591" r:id="rId49"/>
    <p:sldId id="592" r:id="rId50"/>
    <p:sldId id="593" r:id="rId51"/>
    <p:sldId id="594" r:id="rId52"/>
    <p:sldId id="595" r:id="rId53"/>
    <p:sldId id="596" r:id="rId5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0">
          <p15:clr>
            <a:srgbClr val="A4A3A4"/>
          </p15:clr>
        </p15:guide>
        <p15:guide id="2" pos="288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ihj" initials="a" lastIdx="1" clrIdx="0">
    <p:extLst>
      <p:ext uri="{19B8F6BF-5375-455C-9EA6-DF929625EA0E}">
        <p15:presenceInfo xmlns:p15="http://schemas.microsoft.com/office/powerpoint/2012/main" userId="aihj"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66FF"/>
    <a:srgbClr val="009900"/>
    <a:srgbClr val="0000FF"/>
    <a:srgbClr val="CCCCFF"/>
    <a:srgbClr val="3333FF"/>
    <a:srgbClr val="ACFA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39" autoAdjust="0"/>
  </p:normalViewPr>
  <p:slideViewPr>
    <p:cSldViewPr>
      <p:cViewPr varScale="1">
        <p:scale>
          <a:sx n="87" d="100"/>
          <a:sy n="87" d="100"/>
        </p:scale>
        <p:origin x="1314" y="72"/>
      </p:cViewPr>
      <p:guideLst>
        <p:guide orient="horz" pos="2250"/>
        <p:guide pos="2884"/>
      </p:guideLst>
    </p:cSldViewPr>
  </p:slideViewPr>
  <p:outlineViewPr>
    <p:cViewPr>
      <p:scale>
        <a:sx n="33" d="100"/>
        <a:sy n="33" d="100"/>
      </p:scale>
      <p:origin x="0" y="4256"/>
    </p:cViewPr>
  </p:outlin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86F333-199A-4411-9046-68080B6921D8}" type="datetimeFigureOut">
              <a:rPr lang="zh-CN" altLang="en-US" smtClean="0"/>
              <a:t>2025/10/29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EAC48D-A48C-4DDB-8E59-349C170946C6}" type="slidenum">
              <a:rPr lang="zh-CN" altLang="en-US" smtClean="0"/>
              <a:t>‹#›</a:t>
            </a:fld>
            <a:endParaRPr lang="zh-CN" altLang="en-US"/>
          </a:p>
        </p:txBody>
      </p:sp>
    </p:spTree>
    <p:extLst>
      <p:ext uri="{BB962C8B-B14F-4D97-AF65-F5344CB8AC3E}">
        <p14:creationId xmlns:p14="http://schemas.microsoft.com/office/powerpoint/2010/main" val="3168224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EAC48D-A48C-4DDB-8E59-349C170946C6}" type="slidenum">
              <a:rPr lang="zh-CN" altLang="en-US" smtClean="0"/>
              <a:t>17</a:t>
            </a:fld>
            <a:endParaRPr lang="zh-CN" altLang="en-US"/>
          </a:p>
        </p:txBody>
      </p:sp>
    </p:spTree>
    <p:extLst>
      <p:ext uri="{BB962C8B-B14F-4D97-AF65-F5344CB8AC3E}">
        <p14:creationId xmlns:p14="http://schemas.microsoft.com/office/powerpoint/2010/main" val="623738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F12A6EA-494D-4A2D-85A4-52EAB07446F1}" type="slidenum">
              <a:rPr lang="zh-CN" altLang="en-US" smtClean="0"/>
              <a:t>53</a:t>
            </a:fld>
            <a:endParaRPr lang="zh-CN" altLang="en-US"/>
          </a:p>
        </p:txBody>
      </p:sp>
    </p:spTree>
    <p:extLst>
      <p:ext uri="{BB962C8B-B14F-4D97-AF65-F5344CB8AC3E}">
        <p14:creationId xmlns:p14="http://schemas.microsoft.com/office/powerpoint/2010/main" val="2916409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 name="Text Box 86"/>
          <p:cNvSpPr txBox="1">
            <a:spLocks noChangeArrowheads="1"/>
          </p:cNvSpPr>
          <p:nvPr/>
        </p:nvSpPr>
        <p:spPr bwMode="auto">
          <a:xfrm>
            <a:off x="4684018" y="5013176"/>
            <a:ext cx="4208462" cy="1064859"/>
          </a:xfrm>
          <a:prstGeom prst="rect">
            <a:avLst/>
          </a:prstGeom>
          <a:noFill/>
          <a:ln w="9525" algn="ctr">
            <a:noFill/>
            <a:miter lim="800000"/>
          </a:ln>
          <a:effectLst/>
        </p:spPr>
        <p:txBody>
          <a:bodyPr wrap="square" lIns="79200" tIns="39600" rIns="79200" bIns="39600">
            <a:spAutoFit/>
          </a:bodyPr>
          <a:lstStyle/>
          <a:p>
            <a:pPr algn="r" defTabSz="801370">
              <a:defRPr/>
            </a:pPr>
            <a:r>
              <a:rPr lang="zh-CN" altLang="en-US" sz="3200" b="1" dirty="0">
                <a:solidFill>
                  <a:schemeClr val="tx1"/>
                </a:solidFill>
                <a:latin typeface="FrutigerNext LT Regular" pitchFamily="34" charset="0"/>
                <a:ea typeface="宋体" panose="02010600030101010101" pitchFamily="2" charset="-122"/>
              </a:rPr>
              <a:t>艾浩军</a:t>
            </a:r>
            <a:endParaRPr lang="en-US" altLang="zh-CN" sz="3200" b="1" dirty="0">
              <a:solidFill>
                <a:schemeClr val="tx1"/>
              </a:solidFill>
              <a:latin typeface="FrutigerNext LT Regular" pitchFamily="34" charset="0"/>
              <a:ea typeface="宋体" panose="02010600030101010101" pitchFamily="2" charset="-122"/>
            </a:endParaRPr>
          </a:p>
          <a:p>
            <a:pPr algn="r" defTabSz="801370">
              <a:defRPr/>
            </a:pPr>
            <a:r>
              <a:rPr lang="zh-CN" altLang="en-US" sz="3200" b="1" dirty="0">
                <a:solidFill>
                  <a:schemeClr val="tx1"/>
                </a:solidFill>
                <a:latin typeface="FrutigerNext LT Regular" pitchFamily="34" charset="0"/>
                <a:ea typeface="宋体" panose="02010600030101010101" pitchFamily="2" charset="-122"/>
              </a:rPr>
              <a:t>武汉大学</a:t>
            </a:r>
            <a:endParaRPr lang="en-US" altLang="zh-CN" sz="3200" dirty="0">
              <a:solidFill>
                <a:schemeClr val="tx1"/>
              </a:solidFill>
              <a:latin typeface="Arial" panose="020B0604020202020204" pitchFamily="34" charset="0"/>
            </a:endParaRPr>
          </a:p>
        </p:txBody>
      </p:sp>
      <p:sp>
        <p:nvSpPr>
          <p:cNvPr id="9" name="Rectangle 87"/>
          <p:cNvSpPr>
            <a:spLocks noChangeArrowheads="1"/>
          </p:cNvSpPr>
          <p:nvPr/>
        </p:nvSpPr>
        <p:spPr bwMode="auto">
          <a:xfrm>
            <a:off x="179512" y="4978301"/>
            <a:ext cx="4032448" cy="1187969"/>
          </a:xfrm>
          <a:prstGeom prst="rect">
            <a:avLst/>
          </a:prstGeom>
          <a:noFill/>
          <a:ln w="9525" algn="ctr">
            <a:noFill/>
            <a:miter lim="800000"/>
          </a:ln>
          <a:effectLst/>
        </p:spPr>
        <p:txBody>
          <a:bodyPr wrap="square" lIns="79200" tIns="39600" rIns="79200" bIns="39600">
            <a:spAutoFit/>
          </a:bodyPr>
          <a:lstStyle/>
          <a:p>
            <a:pPr defTabSz="801370">
              <a:defRPr/>
            </a:pPr>
            <a:r>
              <a:rPr lang="en-US" altLang="zh-CN" sz="1800" baseline="0" dirty="0">
                <a:solidFill>
                  <a:srgbClr val="009900"/>
                </a:solidFill>
                <a:latin typeface="FrutigerNext LT Regular" pitchFamily="34" charset="0"/>
              </a:rPr>
              <a:t>Email</a:t>
            </a:r>
            <a:r>
              <a:rPr lang="zh-CN" altLang="en-US" sz="1800" baseline="0" dirty="0">
                <a:solidFill>
                  <a:srgbClr val="009900"/>
                </a:solidFill>
                <a:latin typeface="FrutigerNext LT Regular" pitchFamily="34" charset="0"/>
              </a:rPr>
              <a:t>：</a:t>
            </a:r>
            <a:r>
              <a:rPr lang="en-US" altLang="zh-CN" sz="1800" baseline="0" dirty="0" err="1">
                <a:solidFill>
                  <a:srgbClr val="009900"/>
                </a:solidFill>
                <a:latin typeface="FrutigerNext LT Regular" pitchFamily="34" charset="0"/>
              </a:rPr>
              <a:t>aihj@whu.edu.cn</a:t>
            </a:r>
            <a:endParaRPr lang="en-US" altLang="zh-CN" sz="1800" dirty="0">
              <a:solidFill>
                <a:srgbClr val="009900"/>
              </a:solidFill>
              <a:latin typeface="FrutigerNext LT Regular" pitchFamily="34" charset="0"/>
            </a:endParaRPr>
          </a:p>
          <a:p>
            <a:pPr marL="285750" indent="-285750" defTabSz="801370">
              <a:buFont typeface="Wingdings" panose="05000000000000000000" pitchFamily="2" charset="2"/>
              <a:buChar char="l"/>
              <a:defRPr/>
            </a:pPr>
            <a:r>
              <a:rPr lang="zh-CN" altLang="en-US" sz="1800" dirty="0">
                <a:solidFill>
                  <a:schemeClr val="tx1"/>
                </a:solidFill>
                <a:latin typeface="宋体" panose="02010600030101010101" pitchFamily="2" charset="-122"/>
                <a:ea typeface="宋体" panose="02010600030101010101" pitchFamily="2" charset="-122"/>
              </a:rPr>
              <a:t>室内定位</a:t>
            </a:r>
            <a:endParaRPr lang="en-US" altLang="zh-CN" sz="1800" dirty="0">
              <a:solidFill>
                <a:schemeClr val="tx1"/>
              </a:solidFill>
              <a:latin typeface="宋体" panose="02010600030101010101" pitchFamily="2" charset="-122"/>
              <a:ea typeface="宋体" panose="02010600030101010101" pitchFamily="2" charset="-122"/>
            </a:endParaRPr>
          </a:p>
          <a:p>
            <a:pPr marL="285750" indent="-285750" defTabSz="801370">
              <a:buFont typeface="Wingdings" panose="05000000000000000000" pitchFamily="2" charset="2"/>
              <a:buChar char="l"/>
              <a:defRPr/>
            </a:pPr>
            <a:r>
              <a:rPr lang="zh-CN" altLang="en-US" sz="1800" dirty="0">
                <a:solidFill>
                  <a:schemeClr val="tx1"/>
                </a:solidFill>
                <a:latin typeface="宋体" panose="02010600030101010101" pitchFamily="2" charset="-122"/>
                <a:ea typeface="宋体" panose="02010600030101010101" pitchFamily="2" charset="-122"/>
              </a:rPr>
              <a:t>无线感知</a:t>
            </a:r>
            <a:endParaRPr lang="en-US" altLang="zh-CN" sz="1800" dirty="0">
              <a:solidFill>
                <a:schemeClr val="tx1"/>
              </a:solidFill>
              <a:latin typeface="宋体" panose="02010600030101010101" pitchFamily="2" charset="-122"/>
              <a:ea typeface="宋体" panose="02010600030101010101" pitchFamily="2" charset="-122"/>
            </a:endParaRPr>
          </a:p>
          <a:p>
            <a:pPr marL="285750" indent="-285750" defTabSz="801370">
              <a:buFont typeface="Wingdings" panose="05000000000000000000" pitchFamily="2" charset="2"/>
              <a:buChar char="l"/>
              <a:defRPr/>
            </a:pPr>
            <a:r>
              <a:rPr lang="zh-CN" altLang="en-US" sz="1800" dirty="0">
                <a:solidFill>
                  <a:schemeClr val="tx1"/>
                </a:solidFill>
                <a:latin typeface="宋体" panose="02010600030101010101" pitchFamily="2" charset="-122"/>
                <a:ea typeface="宋体" panose="02010600030101010101" pitchFamily="2" charset="-122"/>
              </a:rPr>
              <a:t>信号与信息处理</a:t>
            </a:r>
            <a:endParaRPr lang="en-US" altLang="zh-CN" sz="1800" dirty="0">
              <a:solidFill>
                <a:schemeClr val="tx1"/>
              </a:solidFill>
              <a:latin typeface="宋体" panose="02010600030101010101" pitchFamily="2" charset="-122"/>
              <a:ea typeface="宋体" panose="02010600030101010101" pitchFamily="2" charset="-122"/>
            </a:endParaRPr>
          </a:p>
        </p:txBody>
      </p:sp>
      <p:sp>
        <p:nvSpPr>
          <p:cNvPr id="44111" name="Rectangle 79"/>
          <p:cNvSpPr>
            <a:spLocks noGrp="1" noChangeArrowheads="1"/>
          </p:cNvSpPr>
          <p:nvPr>
            <p:ph type="ctrTitle"/>
          </p:nvPr>
        </p:nvSpPr>
        <p:spPr>
          <a:xfrm>
            <a:off x="390525" y="2205045"/>
            <a:ext cx="6629400" cy="803276"/>
          </a:xfrm>
        </p:spPr>
        <p:txBody>
          <a:bodyPr/>
          <a:lstStyle>
            <a:lvl1pPr>
              <a:defRPr sz="3200" b="0">
                <a:latin typeface="Arial" panose="020B0604020202020204" pitchFamily="34" charset="0"/>
                <a:ea typeface="宋体" panose="02010600030101010101" pitchFamily="2" charset="-122"/>
              </a:defRPr>
            </a:lvl1pPr>
          </a:lstStyle>
          <a:p>
            <a:r>
              <a:rPr lang="zh-CN" altLang="en-US"/>
              <a:t>单击此处编辑母版标题样式</a:t>
            </a:r>
            <a:endParaRPr lang="en-US" altLang="zh-CN"/>
          </a:p>
        </p:txBody>
      </p:sp>
      <p:sp>
        <p:nvSpPr>
          <p:cNvPr id="44112" name="Rectangle 80"/>
          <p:cNvSpPr>
            <a:spLocks noGrp="1" noChangeArrowheads="1"/>
          </p:cNvSpPr>
          <p:nvPr>
            <p:ph type="subTitle" idx="1"/>
          </p:nvPr>
        </p:nvSpPr>
        <p:spPr>
          <a:xfrm>
            <a:off x="2339752" y="3083362"/>
            <a:ext cx="6400800" cy="609600"/>
          </a:xfrm>
        </p:spPr>
        <p:txBody>
          <a:bodyPr/>
          <a:lstStyle>
            <a:lvl1pPr marL="0" indent="0">
              <a:buFontTx/>
              <a:buNone/>
              <a:defRPr sz="2400" b="0">
                <a:latin typeface="微软雅黑" panose="020B0503020204020204" pitchFamily="34" charset="-122"/>
              </a:defRPr>
            </a:lvl1pPr>
          </a:lstStyle>
          <a:p>
            <a:r>
              <a:rPr lang="zh-CN" altLang="en-US" dirty="0"/>
              <a:t>单击此处编辑母版副标题样式</a:t>
            </a:r>
          </a:p>
        </p:txBody>
      </p:sp>
      <p:sp>
        <p:nvSpPr>
          <p:cNvPr id="13" name="TextBox 12"/>
          <p:cNvSpPr txBox="1"/>
          <p:nvPr userDrawn="1"/>
        </p:nvSpPr>
        <p:spPr>
          <a:xfrm>
            <a:off x="144016" y="145440"/>
            <a:ext cx="8892480" cy="1354217"/>
          </a:xfrm>
          <a:prstGeom prst="rect">
            <a:avLst/>
          </a:prstGeom>
          <a:solidFill>
            <a:srgbClr val="009900"/>
          </a:solidFill>
        </p:spPr>
        <p:txBody>
          <a:bodyPr wrap="square" rtlCol="0">
            <a:spAutoFit/>
          </a:bodyPr>
          <a:lstStyle/>
          <a:p>
            <a:r>
              <a:rPr lang="zh-CN" altLang="en-US" dirty="0">
                <a:solidFill>
                  <a:schemeClr val="bg1"/>
                </a:solidFill>
              </a:rPr>
              <a:t>      </a:t>
            </a:r>
            <a:endParaRPr lang="en-US" altLang="zh-CN" baseline="0" dirty="0">
              <a:solidFill>
                <a:schemeClr val="bg1"/>
              </a:solidFill>
            </a:endParaRPr>
          </a:p>
          <a:p>
            <a:pPr algn="l"/>
            <a:r>
              <a:rPr lang="zh-CN" altLang="en-US" sz="3200" baseline="0" dirty="0">
                <a:solidFill>
                  <a:schemeClr val="bg1"/>
                </a:solidFill>
              </a:rPr>
              <a:t>                                                          </a:t>
            </a:r>
            <a:r>
              <a:rPr lang="en-US" altLang="zh-CN" sz="3200" baseline="0" dirty="0">
                <a:solidFill>
                  <a:schemeClr val="bg1"/>
                </a:solidFill>
                <a:latin typeface="Times New Roman" panose="02020603050405020304" pitchFamily="18" charset="0"/>
                <a:cs typeface="Times New Roman" panose="02020603050405020304" pitchFamily="18" charset="0"/>
              </a:rPr>
              <a:t>TRILINK</a:t>
            </a:r>
            <a:endParaRPr lang="en-US" altLang="zh-CN" sz="3200" b="1" baseline="0" dirty="0">
              <a:solidFill>
                <a:schemeClr val="bg1"/>
              </a:solidFill>
              <a:latin typeface="华文新魏" pitchFamily="2" charset="-122"/>
              <a:ea typeface="华文新魏" pitchFamily="2" charset="-122"/>
            </a:endParaRPr>
          </a:p>
          <a:p>
            <a:pPr algn="l"/>
            <a:r>
              <a:rPr lang="zh-CN" altLang="en-US" sz="3200" b="1" baseline="0" dirty="0">
                <a:solidFill>
                  <a:schemeClr val="bg1"/>
                </a:solidFill>
                <a:latin typeface="华文新魏" pitchFamily="2" charset="-122"/>
                <a:ea typeface="华文新魏" pitchFamily="2" charset="-122"/>
              </a:rPr>
              <a:t> </a:t>
            </a:r>
            <a:r>
              <a:rPr lang="zh-CN" altLang="en-US" sz="3200" b="0" baseline="0" dirty="0">
                <a:solidFill>
                  <a:schemeClr val="tx1"/>
                </a:solidFill>
                <a:latin typeface="+mn-lt"/>
                <a:ea typeface="+mn-ea"/>
              </a:rPr>
              <a:t>                                                    </a:t>
            </a:r>
            <a:r>
              <a:rPr lang="zh-CN" altLang="en-US" sz="2000" b="0" baseline="0" dirty="0">
                <a:solidFill>
                  <a:schemeClr val="bg1"/>
                </a:solidFill>
                <a:latin typeface="+mn-lt"/>
                <a:ea typeface="+mn-ea"/>
              </a:rPr>
              <a:t>专 注   创 新   至 善</a:t>
            </a:r>
            <a:endParaRPr lang="en-US" altLang="zh-CN" sz="2000" b="1" baseline="0" dirty="0">
              <a:solidFill>
                <a:schemeClr val="bg1"/>
              </a:solidFill>
              <a:latin typeface="华文新魏" pitchFamily="2" charset="-122"/>
              <a:ea typeface="华文新魏"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4pPr>
              <a:defRPr>
                <a:ea typeface="微软雅黑" panose="020B0503020204020204" pitchFamily="34" charset="-122"/>
              </a:defRPr>
            </a:lvl4pPr>
            <a:lvl5pPr>
              <a:defRPr>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245"/>
          <p:cNvSpPr>
            <a:spLocks noGrp="1" noChangeArrowheads="1"/>
          </p:cNvSpPr>
          <p:nvPr>
            <p:ph type="ftr" sz="quarter" idx="10"/>
          </p:nvPr>
        </p:nvSpPr>
        <p:spPr/>
        <p:txBody>
          <a:bodyPr/>
          <a:lstStyle>
            <a:lvl1pPr>
              <a:defRPr/>
            </a:lvl1pPr>
          </a:lstStyle>
          <a:p>
            <a:pPr>
              <a:defRPr/>
            </a:pPr>
            <a:endParaRPr lang="en-US" altLang="zh-CN"/>
          </a:p>
        </p:txBody>
      </p:sp>
      <p:sp>
        <p:nvSpPr>
          <p:cNvPr id="5" name="Rectangle 247"/>
          <p:cNvSpPr>
            <a:spLocks noGrp="1" noChangeArrowheads="1"/>
          </p:cNvSpPr>
          <p:nvPr>
            <p:ph type="sldNum" sz="quarter" idx="11"/>
          </p:nvPr>
        </p:nvSpPr>
        <p:spPr/>
        <p:txBody>
          <a:bodyPr/>
          <a:lstStyle>
            <a:lvl1pPr>
              <a:defRPr/>
            </a:lvl1pPr>
          </a:lstStyle>
          <a:p>
            <a:pPr>
              <a:defRPr/>
            </a:pPr>
            <a:fld id="{AFD6CA15-1BB4-4889-8388-2C55BD212C5E}" type="slidenum">
              <a:rPr lang="zh-CN" altLang="en-US" smtClean="0"/>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26200" y="188917"/>
            <a:ext cx="1962150" cy="57499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39750" y="188917"/>
            <a:ext cx="5734050" cy="5749925"/>
          </a:xfrm>
        </p:spPr>
        <p:txBody>
          <a:bodyPr vert="eaVert"/>
          <a:lstStyle>
            <a:lvl4pPr>
              <a:defRPr>
                <a:ea typeface="微软雅黑" panose="020B0503020204020204" pitchFamily="34" charset="-122"/>
              </a:defRPr>
            </a:lvl4pPr>
            <a:lvl5pPr>
              <a:defRPr>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245"/>
          <p:cNvSpPr>
            <a:spLocks noGrp="1" noChangeArrowheads="1"/>
          </p:cNvSpPr>
          <p:nvPr>
            <p:ph type="ftr" sz="quarter" idx="10"/>
          </p:nvPr>
        </p:nvSpPr>
        <p:spPr/>
        <p:txBody>
          <a:bodyPr/>
          <a:lstStyle>
            <a:lvl1pPr>
              <a:defRPr/>
            </a:lvl1pPr>
          </a:lstStyle>
          <a:p>
            <a:pPr>
              <a:defRPr/>
            </a:pPr>
            <a:endParaRPr lang="en-US" altLang="zh-CN"/>
          </a:p>
        </p:txBody>
      </p:sp>
      <p:sp>
        <p:nvSpPr>
          <p:cNvPr id="5" name="Rectangle 247"/>
          <p:cNvSpPr>
            <a:spLocks noGrp="1" noChangeArrowheads="1"/>
          </p:cNvSpPr>
          <p:nvPr>
            <p:ph type="sldNum" sz="quarter" idx="11"/>
          </p:nvPr>
        </p:nvSpPr>
        <p:spPr/>
        <p:txBody>
          <a:bodyPr/>
          <a:lstStyle>
            <a:lvl1pPr>
              <a:defRPr/>
            </a:lvl1pPr>
          </a:lstStyle>
          <a:p>
            <a:pPr>
              <a:defRPr/>
            </a:pPr>
            <a:fld id="{85F65735-6559-4B12-89E6-1DACF51807EC}" type="slidenum">
              <a:rPr lang="zh-CN" altLang="en-US" smtClean="0"/>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pic>
        <p:nvPicPr>
          <p:cNvPr id="6" name="图片 5" descr="PPT内页副本.jpg"/>
          <p:cNvPicPr>
            <a:picLocks noChangeAspect="1"/>
          </p:cNvPicPr>
          <p:nvPr userDrawn="1"/>
        </p:nvPicPr>
        <p:blipFill>
          <a:blip r:embed="rId2" cstate="print"/>
          <a:srcRect t="96893" r="39999"/>
          <a:stretch>
            <a:fillRect/>
          </a:stretch>
        </p:blipFill>
        <p:spPr bwMode="auto">
          <a:xfrm>
            <a:off x="8" y="6619880"/>
            <a:ext cx="6169025" cy="239713"/>
          </a:xfrm>
          <a:prstGeom prst="rect">
            <a:avLst/>
          </a:prstGeom>
          <a:noFill/>
          <a:ln w="9525">
            <a:noFill/>
            <a:miter lim="800000"/>
            <a:headEnd/>
            <a:tailEnd/>
          </a:ln>
        </p:spPr>
      </p:pic>
      <p:sp>
        <p:nvSpPr>
          <p:cNvPr id="23" name="标题 22"/>
          <p:cNvSpPr>
            <a:spLocks noGrp="1"/>
          </p:cNvSpPr>
          <p:nvPr>
            <p:ph type="title"/>
          </p:nvPr>
        </p:nvSpPr>
        <p:spPr>
          <a:xfrm>
            <a:off x="179647" y="260066"/>
            <a:ext cx="7929349" cy="375408"/>
          </a:xfrm>
        </p:spPr>
        <p:txBody>
          <a:bodyPr/>
          <a:lstStyle>
            <a:lvl1pPr algn="l" rtl="0" fontAlgn="base">
              <a:spcBef>
                <a:spcPct val="0"/>
              </a:spcBef>
              <a:spcAft>
                <a:spcPct val="0"/>
              </a:spcAft>
              <a:defRPr lang="zh-CN" altLang="en-US" sz="2400" b="1" kern="1200" dirty="0">
                <a:solidFill>
                  <a:srgbClr val="0000FF"/>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t>单击此处编辑母版标题样式</a:t>
            </a:r>
          </a:p>
        </p:txBody>
      </p:sp>
      <p:sp>
        <p:nvSpPr>
          <p:cNvPr id="11" name="内容占位符 10"/>
          <p:cNvSpPr>
            <a:spLocks noGrp="1"/>
          </p:cNvSpPr>
          <p:nvPr>
            <p:ph sz="quarter" idx="10"/>
          </p:nvPr>
        </p:nvSpPr>
        <p:spPr>
          <a:xfrm>
            <a:off x="1531300" y="1669312"/>
            <a:ext cx="6081417" cy="3934046"/>
          </a:xfrm>
          <a:ln>
            <a:noFill/>
          </a:ln>
        </p:spPr>
        <p:style>
          <a:lnRef idx="1">
            <a:schemeClr val="accent1"/>
          </a:lnRef>
          <a:fillRef idx="2">
            <a:schemeClr val="accent1"/>
          </a:fillRef>
          <a:effectRef idx="1">
            <a:schemeClr val="accent1"/>
          </a:effectRef>
          <a:fontRef idx="none"/>
        </p:style>
        <p:txBody>
          <a:bodyPr/>
          <a:lstStyle>
            <a:lvl1pPr>
              <a:defRPr sz="3200">
                <a:solidFill>
                  <a:schemeClr val="tx1">
                    <a:lumMod val="75000"/>
                    <a:lumOff val="25000"/>
                  </a:schemeClr>
                </a:solidFill>
                <a:latin typeface="微软雅黑" panose="020B0503020204020204" pitchFamily="34" charset="-122"/>
                <a:ea typeface="微软雅黑" panose="020B0503020204020204" pitchFamily="34" charset="-122"/>
              </a:defRPr>
            </a:lvl1pPr>
            <a:lvl2pPr>
              <a:defRPr>
                <a:solidFill>
                  <a:schemeClr val="tx1">
                    <a:lumMod val="75000"/>
                    <a:lumOff val="25000"/>
                  </a:schemeClr>
                </a:solidFill>
                <a:latin typeface="微软雅黑" panose="020B0503020204020204" pitchFamily="34" charset="-122"/>
                <a:ea typeface="微软雅黑" panose="020B0503020204020204" pitchFamily="34" charset="-122"/>
              </a:defRPr>
            </a:lvl2pPr>
            <a:lvl3pPr>
              <a:defRPr>
                <a:solidFill>
                  <a:schemeClr val="tx1">
                    <a:lumMod val="85000"/>
                    <a:lumOff val="15000"/>
                  </a:schemeClr>
                </a:solidFill>
                <a:latin typeface="微软雅黑" panose="020B0503020204020204" pitchFamily="34" charset="-122"/>
                <a:ea typeface="微软雅黑" panose="020B0503020204020204" pitchFamily="34" charset="-122"/>
              </a:defRPr>
            </a:lvl3pPr>
            <a:lvl4pPr>
              <a:defRPr>
                <a:solidFill>
                  <a:schemeClr val="tx1">
                    <a:lumMod val="85000"/>
                    <a:lumOff val="15000"/>
                  </a:schemeClr>
                </a:solidFill>
                <a:latin typeface="微软雅黑" panose="020B0503020204020204" pitchFamily="34" charset="-122"/>
                <a:ea typeface="微软雅黑" panose="020B0503020204020204" pitchFamily="34" charset="-122"/>
              </a:defRPr>
            </a:lvl4pPr>
            <a:lvl5pPr>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9" name="图片 8" descr="logo_whu.GIF"/>
          <p:cNvPicPr>
            <a:picLocks noChangeAspect="1"/>
          </p:cNvPicPr>
          <p:nvPr userDrawn="1"/>
        </p:nvPicPr>
        <p:blipFill>
          <a:blip r:embed="rId3" cstate="print"/>
          <a:srcRect/>
          <a:stretch>
            <a:fillRect/>
          </a:stretch>
        </p:blipFill>
        <p:spPr>
          <a:xfrm>
            <a:off x="8388207" y="260353"/>
            <a:ext cx="464024" cy="464024"/>
          </a:xfrm>
          <a:prstGeom prst="rect">
            <a:avLst/>
          </a:prstGeom>
        </p:spPr>
      </p:pic>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bg1"/>
                </a:solidFill>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4pPr>
              <a:defRPr>
                <a:ea typeface="微软雅黑" panose="020B0503020204020204" pitchFamily="34" charset="-122"/>
              </a:defRPr>
            </a:lvl4pPr>
            <a:lvl5pPr>
              <a:defRPr>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Rectangle 245"/>
          <p:cNvSpPr>
            <a:spLocks noGrp="1" noChangeArrowheads="1"/>
          </p:cNvSpPr>
          <p:nvPr>
            <p:ph type="ftr" sz="quarter" idx="10"/>
          </p:nvPr>
        </p:nvSpPr>
        <p:spPr/>
        <p:txBody>
          <a:bodyPr/>
          <a:lstStyle>
            <a:lvl1pPr>
              <a:defRPr/>
            </a:lvl1pPr>
          </a:lstStyle>
          <a:p>
            <a:pPr>
              <a:defRPr/>
            </a:pPr>
            <a:endParaRPr lang="en-US" altLang="zh-CN"/>
          </a:p>
        </p:txBody>
      </p:sp>
      <p:sp>
        <p:nvSpPr>
          <p:cNvPr id="5" name="Rectangle 247"/>
          <p:cNvSpPr>
            <a:spLocks noGrp="1" noChangeArrowheads="1"/>
          </p:cNvSpPr>
          <p:nvPr>
            <p:ph type="sldNum" sz="quarter" idx="11"/>
          </p:nvPr>
        </p:nvSpPr>
        <p:spPr/>
        <p:txBody>
          <a:bodyPr/>
          <a:lstStyle>
            <a:lvl1pPr>
              <a:defRPr/>
            </a:lvl1pPr>
          </a:lstStyle>
          <a:p>
            <a:pPr>
              <a:defRPr/>
            </a:pPr>
            <a:fld id="{B77B27FB-FFB7-4F74-9727-ECFCEDCD96AA}" type="slidenum">
              <a:rPr lang="zh-CN" altLang="en-US" smtClean="0"/>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9"/>
            <a:ext cx="7772400" cy="1362076"/>
          </a:xfrm>
        </p:spPr>
        <p:txBody>
          <a:bodyPr anchor="t"/>
          <a:lstStyle>
            <a:lvl1pPr algn="l">
              <a:defRPr sz="4000" b="1" cap="all"/>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722313" y="2906718"/>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245"/>
          <p:cNvSpPr>
            <a:spLocks noGrp="1" noChangeArrowheads="1"/>
          </p:cNvSpPr>
          <p:nvPr>
            <p:ph type="ftr" sz="quarter" idx="10"/>
          </p:nvPr>
        </p:nvSpPr>
        <p:spPr/>
        <p:txBody>
          <a:bodyPr/>
          <a:lstStyle>
            <a:lvl1pPr>
              <a:defRPr/>
            </a:lvl1pPr>
          </a:lstStyle>
          <a:p>
            <a:pPr>
              <a:defRPr/>
            </a:pPr>
            <a:endParaRPr lang="en-US" altLang="zh-CN"/>
          </a:p>
        </p:txBody>
      </p:sp>
      <p:sp>
        <p:nvSpPr>
          <p:cNvPr id="5" name="Rectangle 247"/>
          <p:cNvSpPr>
            <a:spLocks noGrp="1" noChangeArrowheads="1"/>
          </p:cNvSpPr>
          <p:nvPr>
            <p:ph type="sldNum" sz="quarter" idx="11"/>
          </p:nvPr>
        </p:nvSpPr>
        <p:spPr/>
        <p:txBody>
          <a:bodyPr/>
          <a:lstStyle>
            <a:lvl1pPr>
              <a:defRPr/>
            </a:lvl1pPr>
          </a:lstStyle>
          <a:p>
            <a:pPr>
              <a:defRPr/>
            </a:pPr>
            <a:fld id="{6B5C2DE2-0228-46C0-92D7-08BB9BAAC18B}" type="slidenum">
              <a:rPr lang="zh-CN" altLang="en-US" smtClean="0"/>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39751" y="1196981"/>
            <a:ext cx="3848100" cy="4741864"/>
          </a:xfrm>
        </p:spPr>
        <p:txBody>
          <a:bodyPr/>
          <a:lstStyle>
            <a:lvl1pPr>
              <a:defRPr sz="2800"/>
            </a:lvl1pPr>
            <a:lvl2pPr>
              <a:defRPr sz="2400"/>
            </a:lvl2pPr>
            <a:lvl3pPr>
              <a:defRPr sz="2000"/>
            </a:lvl3pPr>
            <a:lvl4pPr>
              <a:defRPr sz="1800">
                <a:ea typeface="微软雅黑" panose="020B0503020204020204" pitchFamily="34" charset="-122"/>
              </a:defRPr>
            </a:lvl4pPr>
            <a:lvl5pPr>
              <a:defRPr sz="1800">
                <a:ea typeface="微软雅黑" panose="020B0503020204020204" pitchFamily="34"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4540250" y="1196981"/>
            <a:ext cx="3848100" cy="4741864"/>
          </a:xfrm>
        </p:spPr>
        <p:txBody>
          <a:bodyPr/>
          <a:lstStyle>
            <a:lvl1pPr>
              <a:defRPr sz="2800"/>
            </a:lvl1pPr>
            <a:lvl2pPr>
              <a:defRPr sz="2400"/>
            </a:lvl2pPr>
            <a:lvl3pPr>
              <a:defRPr sz="2000"/>
            </a:lvl3pPr>
            <a:lvl4pPr>
              <a:defRPr sz="1800">
                <a:ea typeface="微软雅黑" panose="020B0503020204020204" pitchFamily="34" charset="-122"/>
              </a:defRPr>
            </a:lvl4pPr>
            <a:lvl5pPr>
              <a:defRPr sz="1800">
                <a:ea typeface="微软雅黑" panose="020B0503020204020204" pitchFamily="34"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245"/>
          <p:cNvSpPr>
            <a:spLocks noGrp="1" noChangeArrowheads="1"/>
          </p:cNvSpPr>
          <p:nvPr>
            <p:ph type="ftr" sz="quarter" idx="10"/>
          </p:nvPr>
        </p:nvSpPr>
        <p:spPr/>
        <p:txBody>
          <a:bodyPr/>
          <a:lstStyle>
            <a:lvl1pPr>
              <a:defRPr/>
            </a:lvl1pPr>
          </a:lstStyle>
          <a:p>
            <a:pPr>
              <a:defRPr/>
            </a:pPr>
            <a:endParaRPr lang="en-US" altLang="zh-CN"/>
          </a:p>
        </p:txBody>
      </p:sp>
      <p:sp>
        <p:nvSpPr>
          <p:cNvPr id="6" name="Rectangle 247"/>
          <p:cNvSpPr>
            <a:spLocks noGrp="1" noChangeArrowheads="1"/>
          </p:cNvSpPr>
          <p:nvPr>
            <p:ph type="sldNum" sz="quarter" idx="11"/>
          </p:nvPr>
        </p:nvSpPr>
        <p:spPr/>
        <p:txBody>
          <a:bodyPr/>
          <a:lstStyle>
            <a:lvl1pPr>
              <a:defRPr/>
            </a:lvl1pPr>
          </a:lstStyle>
          <a:p>
            <a:pPr>
              <a:defRPr/>
            </a:pPr>
            <a:fld id="{31EA377A-67B4-4972-B82F-81A91CE7DDDD}" type="slidenum">
              <a:rPr lang="zh-CN" altLang="en-US" smtClean="0"/>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45"/>
            <a:ext cx="8229600" cy="1143001"/>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22"/>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6"/>
            <a:ext cx="4040188" cy="3951288"/>
          </a:xfrm>
        </p:spPr>
        <p:txBody>
          <a:bodyPr/>
          <a:lstStyle>
            <a:lvl1pPr>
              <a:defRPr sz="2400"/>
            </a:lvl1pPr>
            <a:lvl2pPr>
              <a:defRPr sz="2000"/>
            </a:lvl2pPr>
            <a:lvl3pPr>
              <a:defRPr sz="1800"/>
            </a:lvl3pPr>
            <a:lvl4pPr>
              <a:defRPr sz="1600">
                <a:ea typeface="微软雅黑" panose="020B0503020204020204" pitchFamily="34" charset="-122"/>
              </a:defRPr>
            </a:lvl4pPr>
            <a:lvl5pPr>
              <a:defRPr sz="1600">
                <a:ea typeface="微软雅黑" panose="020B0503020204020204" pitchFamily="34"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文本占位符 4"/>
          <p:cNvSpPr>
            <a:spLocks noGrp="1"/>
          </p:cNvSpPr>
          <p:nvPr>
            <p:ph type="body" sz="quarter" idx="3"/>
          </p:nvPr>
        </p:nvSpPr>
        <p:spPr>
          <a:xfrm>
            <a:off x="4645041" y="1535122"/>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41" y="2174876"/>
            <a:ext cx="4041775" cy="3951288"/>
          </a:xfrm>
        </p:spPr>
        <p:txBody>
          <a:bodyPr/>
          <a:lstStyle>
            <a:lvl1pPr>
              <a:defRPr sz="2400"/>
            </a:lvl1pPr>
            <a:lvl2pPr>
              <a:defRPr sz="2000"/>
            </a:lvl2pPr>
            <a:lvl3pPr>
              <a:defRPr sz="1800"/>
            </a:lvl3pPr>
            <a:lvl4pPr>
              <a:defRPr sz="1600">
                <a:ea typeface="微软雅黑" panose="020B0503020204020204" pitchFamily="34" charset="-122"/>
              </a:defRPr>
            </a:lvl4pPr>
            <a:lvl5pPr>
              <a:defRPr sz="1600">
                <a:ea typeface="微软雅黑" panose="020B0503020204020204" pitchFamily="34"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7" name="Rectangle 245"/>
          <p:cNvSpPr>
            <a:spLocks noGrp="1" noChangeArrowheads="1"/>
          </p:cNvSpPr>
          <p:nvPr>
            <p:ph type="ftr" sz="quarter" idx="10"/>
          </p:nvPr>
        </p:nvSpPr>
        <p:spPr/>
        <p:txBody>
          <a:bodyPr/>
          <a:lstStyle>
            <a:lvl1pPr>
              <a:defRPr/>
            </a:lvl1pPr>
          </a:lstStyle>
          <a:p>
            <a:pPr>
              <a:defRPr/>
            </a:pPr>
            <a:endParaRPr lang="en-US" altLang="zh-CN"/>
          </a:p>
        </p:txBody>
      </p:sp>
      <p:sp>
        <p:nvSpPr>
          <p:cNvPr id="8" name="Rectangle 247"/>
          <p:cNvSpPr>
            <a:spLocks noGrp="1" noChangeArrowheads="1"/>
          </p:cNvSpPr>
          <p:nvPr>
            <p:ph type="sldNum" sz="quarter" idx="11"/>
          </p:nvPr>
        </p:nvSpPr>
        <p:spPr/>
        <p:txBody>
          <a:bodyPr/>
          <a:lstStyle>
            <a:lvl1pPr>
              <a:defRPr/>
            </a:lvl1pPr>
          </a:lstStyle>
          <a:p>
            <a:pPr>
              <a:defRPr/>
            </a:pPr>
            <a:fld id="{00EF88AB-DB8F-42E4-9F42-B879D581D5C2}" type="slidenum">
              <a:rPr lang="zh-CN" altLang="en-US" smtClean="0"/>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bg1"/>
                </a:solidFill>
              </a:defRPr>
            </a:lvl1pPr>
          </a:lstStyle>
          <a:p>
            <a:r>
              <a:rPr lang="zh-CN" altLang="en-US"/>
              <a:t>单击此处编辑母版标题样式</a:t>
            </a:r>
            <a:endParaRPr lang="zh-CN" altLang="en-US" dirty="0"/>
          </a:p>
        </p:txBody>
      </p:sp>
      <p:sp>
        <p:nvSpPr>
          <p:cNvPr id="3" name="Rectangle 245"/>
          <p:cNvSpPr>
            <a:spLocks noGrp="1" noChangeArrowheads="1"/>
          </p:cNvSpPr>
          <p:nvPr>
            <p:ph type="ftr" sz="quarter" idx="10"/>
          </p:nvPr>
        </p:nvSpPr>
        <p:spPr/>
        <p:txBody>
          <a:bodyPr/>
          <a:lstStyle>
            <a:lvl1pPr>
              <a:defRPr/>
            </a:lvl1pPr>
          </a:lstStyle>
          <a:p>
            <a:pPr>
              <a:defRPr/>
            </a:pPr>
            <a:endParaRPr lang="en-US" altLang="zh-CN"/>
          </a:p>
        </p:txBody>
      </p:sp>
      <p:sp>
        <p:nvSpPr>
          <p:cNvPr id="4" name="Rectangle 247"/>
          <p:cNvSpPr>
            <a:spLocks noGrp="1" noChangeArrowheads="1"/>
          </p:cNvSpPr>
          <p:nvPr>
            <p:ph type="sldNum" sz="quarter" idx="11"/>
          </p:nvPr>
        </p:nvSpPr>
        <p:spPr/>
        <p:txBody>
          <a:bodyPr/>
          <a:lstStyle>
            <a:lvl1pPr>
              <a:defRPr/>
            </a:lvl1pPr>
          </a:lstStyle>
          <a:p>
            <a:pPr>
              <a:defRPr/>
            </a:pPr>
            <a:fld id="{9ED8539E-9DD7-4B4B-9BF6-0B538894E275}" type="slidenum">
              <a:rPr lang="zh-CN" altLang="en-US" smtClean="0"/>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45"/>
          <p:cNvSpPr>
            <a:spLocks noGrp="1" noChangeArrowheads="1"/>
          </p:cNvSpPr>
          <p:nvPr>
            <p:ph type="ftr" sz="quarter" idx="10"/>
          </p:nvPr>
        </p:nvSpPr>
        <p:spPr/>
        <p:txBody>
          <a:bodyPr/>
          <a:lstStyle>
            <a:lvl1pPr>
              <a:defRPr/>
            </a:lvl1pPr>
          </a:lstStyle>
          <a:p>
            <a:pPr>
              <a:defRPr/>
            </a:pPr>
            <a:endParaRPr lang="en-US" altLang="zh-CN"/>
          </a:p>
        </p:txBody>
      </p:sp>
      <p:sp>
        <p:nvSpPr>
          <p:cNvPr id="3" name="Rectangle 247"/>
          <p:cNvSpPr>
            <a:spLocks noGrp="1" noChangeArrowheads="1"/>
          </p:cNvSpPr>
          <p:nvPr>
            <p:ph type="sldNum" sz="quarter" idx="11"/>
          </p:nvPr>
        </p:nvSpPr>
        <p:spPr/>
        <p:txBody>
          <a:bodyPr/>
          <a:lstStyle>
            <a:lvl1pPr>
              <a:defRPr/>
            </a:lvl1pPr>
          </a:lstStyle>
          <a:p>
            <a:pPr>
              <a:defRPr/>
            </a:pPr>
            <a:fld id="{3B9E8FEC-A374-4431-9A2D-4B3F69031EF1}" type="slidenum">
              <a:rPr lang="zh-CN" altLang="en-US" smtClean="0"/>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16" y="273058"/>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ea typeface="微软雅黑" panose="020B0503020204020204" pitchFamily="34" charset="-122"/>
              </a:defRPr>
            </a:lvl4pPr>
            <a:lvl5pPr>
              <a:defRPr sz="2000">
                <a:ea typeface="微软雅黑" panose="020B0503020204020204" pitchFamily="34"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457216" y="1435103"/>
            <a:ext cx="3008313" cy="469106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45"/>
          <p:cNvSpPr>
            <a:spLocks noGrp="1" noChangeArrowheads="1"/>
          </p:cNvSpPr>
          <p:nvPr>
            <p:ph type="ftr" sz="quarter" idx="10"/>
          </p:nvPr>
        </p:nvSpPr>
        <p:spPr/>
        <p:txBody>
          <a:bodyPr/>
          <a:lstStyle>
            <a:lvl1pPr>
              <a:defRPr/>
            </a:lvl1pPr>
          </a:lstStyle>
          <a:p>
            <a:pPr>
              <a:defRPr/>
            </a:pPr>
            <a:endParaRPr lang="en-US" altLang="zh-CN"/>
          </a:p>
        </p:txBody>
      </p:sp>
      <p:sp>
        <p:nvSpPr>
          <p:cNvPr id="6" name="Rectangle 247"/>
          <p:cNvSpPr>
            <a:spLocks noGrp="1" noChangeArrowheads="1"/>
          </p:cNvSpPr>
          <p:nvPr>
            <p:ph type="sldNum" sz="quarter" idx="11"/>
          </p:nvPr>
        </p:nvSpPr>
        <p:spPr/>
        <p:txBody>
          <a:bodyPr/>
          <a:lstStyle>
            <a:lvl1pPr>
              <a:defRPr/>
            </a:lvl1pPr>
          </a:lstStyle>
          <a:p>
            <a:pPr>
              <a:defRPr/>
            </a:pPr>
            <a:fld id="{30C21CC2-2C62-4A9B-848F-19FBD1171688}" type="slidenum">
              <a:rPr lang="zh-CN" altLang="en-US" smtClean="0"/>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8"/>
            <a:ext cx="5486400" cy="566737"/>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245"/>
          <p:cNvSpPr>
            <a:spLocks noGrp="1" noChangeArrowheads="1"/>
          </p:cNvSpPr>
          <p:nvPr>
            <p:ph type="ftr" sz="quarter" idx="10"/>
          </p:nvPr>
        </p:nvSpPr>
        <p:spPr/>
        <p:txBody>
          <a:bodyPr/>
          <a:lstStyle>
            <a:lvl1pPr>
              <a:defRPr/>
            </a:lvl1pPr>
          </a:lstStyle>
          <a:p>
            <a:pPr>
              <a:defRPr/>
            </a:pPr>
            <a:endParaRPr lang="en-US" altLang="zh-CN"/>
          </a:p>
        </p:txBody>
      </p:sp>
      <p:sp>
        <p:nvSpPr>
          <p:cNvPr id="6" name="Rectangle 247"/>
          <p:cNvSpPr>
            <a:spLocks noGrp="1" noChangeArrowheads="1"/>
          </p:cNvSpPr>
          <p:nvPr>
            <p:ph type="sldNum" sz="quarter" idx="11"/>
          </p:nvPr>
        </p:nvSpPr>
        <p:spPr/>
        <p:txBody>
          <a:bodyPr/>
          <a:lstStyle>
            <a:lvl1pPr>
              <a:defRPr/>
            </a:lvl1pPr>
          </a:lstStyle>
          <a:p>
            <a:pPr>
              <a:defRPr/>
            </a:pPr>
            <a:fld id="{A5E637A6-3322-4F26-A4B5-0A8A2DD83F40}" type="slidenum">
              <a:rPr lang="zh-CN" altLang="en-US" smtClean="0"/>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8694" name="Rectangle 22"/>
          <p:cNvSpPr>
            <a:spLocks noChangeArrowheads="1"/>
          </p:cNvSpPr>
          <p:nvPr/>
        </p:nvSpPr>
        <p:spPr bwMode="auto">
          <a:xfrm>
            <a:off x="-2341562" y="-77783"/>
            <a:ext cx="2233613" cy="5307012"/>
          </a:xfrm>
          <a:prstGeom prst="rect">
            <a:avLst/>
          </a:prstGeom>
          <a:noFill/>
          <a:ln w="9525">
            <a:noFill/>
            <a:miter lim="800000"/>
          </a:ln>
          <a:effectLst/>
        </p:spPr>
        <p:txBody>
          <a:bodyPr lIns="80124" tIns="40063" rIns="80124" bIns="40063"/>
          <a:lstStyle/>
          <a:p>
            <a:pPr algn="r" defTabSz="801370">
              <a:lnSpc>
                <a:spcPct val="125000"/>
              </a:lnSpc>
              <a:defRPr/>
            </a:pPr>
            <a:r>
              <a:rPr lang="zh-CN" altLang="en-US" sz="1200" dirty="0">
                <a:latin typeface="微软雅黑" panose="020B0503020204020204" pitchFamily="34" charset="-122"/>
                <a:ea typeface="微软雅黑" panose="020B0503020204020204" pitchFamily="34" charset="-122"/>
              </a:rPr>
              <a:t>英文标题</a:t>
            </a:r>
            <a:r>
              <a:rPr lang="en-US" altLang="zh-CN" sz="1200" dirty="0">
                <a:latin typeface="微软雅黑" panose="020B0503020204020204" pitchFamily="34" charset="-122"/>
                <a:ea typeface="微软雅黑" panose="020B0503020204020204" pitchFamily="34" charset="-122"/>
              </a:rPr>
              <a:t>:20-30pt  </a:t>
            </a:r>
            <a:endParaRPr lang="zh-CN" altLang="en-US" sz="1200" dirty="0">
              <a:latin typeface="微软雅黑" panose="020B0503020204020204" pitchFamily="34" charset="-122"/>
              <a:ea typeface="微软雅黑" panose="020B0503020204020204" pitchFamily="34" charset="-122"/>
            </a:endParaRPr>
          </a:p>
          <a:p>
            <a:pPr algn="r" defTabSz="801370">
              <a:lnSpc>
                <a:spcPct val="125000"/>
              </a:lnSpc>
              <a:defRPr/>
            </a:pPr>
            <a:r>
              <a:rPr lang="zh-CN" altLang="en-US" sz="1200" dirty="0">
                <a:latin typeface="微软雅黑" panose="020B0503020204020204" pitchFamily="34" charset="-122"/>
                <a:ea typeface="微软雅黑" panose="020B0503020204020204" pitchFamily="34" charset="-122"/>
              </a:rPr>
              <a:t>字体 </a:t>
            </a:r>
            <a:r>
              <a:rPr lang="en-US" altLang="zh-CN" sz="1200" dirty="0">
                <a:latin typeface="微软雅黑" panose="020B0503020204020204" pitchFamily="34" charset="-122"/>
                <a:ea typeface="微软雅黑" panose="020B0503020204020204" pitchFamily="34" charset="-122"/>
              </a:rPr>
              <a:t>:Arial</a:t>
            </a:r>
          </a:p>
          <a:p>
            <a:pPr algn="r" defTabSz="801370">
              <a:lnSpc>
                <a:spcPct val="75000"/>
              </a:lnSpc>
              <a:defRPr/>
            </a:pPr>
            <a:endParaRPr lang="en-US" altLang="zh-CN" sz="1200" dirty="0">
              <a:latin typeface="微软雅黑" panose="020B0503020204020204" pitchFamily="34" charset="-122"/>
              <a:ea typeface="微软雅黑" panose="020B0503020204020204" pitchFamily="34" charset="-122"/>
            </a:endParaRPr>
          </a:p>
          <a:p>
            <a:pPr algn="r" defTabSz="801370">
              <a:lnSpc>
                <a:spcPct val="125000"/>
              </a:lnSpc>
              <a:defRPr/>
            </a:pPr>
            <a:r>
              <a:rPr lang="zh-CN" altLang="en-US" sz="1200" dirty="0">
                <a:latin typeface="微软雅黑" panose="020B0503020204020204" pitchFamily="34" charset="-122"/>
                <a:ea typeface="微软雅黑" panose="020B0503020204020204" pitchFamily="34" charset="-122"/>
              </a:rPr>
              <a:t>中文标题</a:t>
            </a:r>
            <a:r>
              <a:rPr lang="en-US" altLang="zh-CN" sz="1200" dirty="0">
                <a:latin typeface="微软雅黑" panose="020B0503020204020204" pitchFamily="34" charset="-122"/>
                <a:ea typeface="微软雅黑" panose="020B0503020204020204" pitchFamily="34" charset="-122"/>
              </a:rPr>
              <a:t>:20-30pt</a:t>
            </a:r>
          </a:p>
          <a:p>
            <a:pPr algn="r" defTabSz="801370">
              <a:lnSpc>
                <a:spcPct val="125000"/>
              </a:lnSpc>
              <a:defRPr/>
            </a:pPr>
            <a:r>
              <a:rPr lang="zh-CN" altLang="en-US" sz="1200" dirty="0">
                <a:latin typeface="微软雅黑" panose="020B0503020204020204" pitchFamily="34" charset="-122"/>
                <a:ea typeface="微软雅黑" panose="020B0503020204020204" pitchFamily="34" charset="-122"/>
              </a:rPr>
              <a:t>字体：微软雅黑加粗</a:t>
            </a:r>
          </a:p>
          <a:p>
            <a:pPr algn="r" defTabSz="801370">
              <a:lnSpc>
                <a:spcPct val="125000"/>
              </a:lnSpc>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a:p>
            <a:pPr algn="r" defTabSz="801370">
              <a:lnSpc>
                <a:spcPct val="125000"/>
              </a:lnSpc>
              <a:defRPr/>
            </a:pPr>
            <a:r>
              <a:rPr lang="zh-CN" altLang="en-US" sz="1200" dirty="0">
                <a:latin typeface="微软雅黑" panose="020B0503020204020204" pitchFamily="34" charset="-122"/>
                <a:ea typeface="微软雅黑" panose="020B0503020204020204" pitchFamily="34" charset="-122"/>
              </a:rPr>
              <a:t>首选颜色</a:t>
            </a:r>
            <a:r>
              <a:rPr lang="en-US" altLang="zh-CN" sz="1200" dirty="0">
                <a:latin typeface="微软雅黑" panose="020B0503020204020204" pitchFamily="34" charset="-122"/>
                <a:ea typeface="微软雅黑" panose="020B0503020204020204" pitchFamily="34" charset="-122"/>
              </a:rPr>
              <a:t>: R0G0 B0</a:t>
            </a:r>
          </a:p>
          <a:p>
            <a:pPr algn="r" defTabSz="801370">
              <a:lnSpc>
                <a:spcPct val="125000"/>
              </a:lnSpc>
              <a:defRPr/>
            </a:pPr>
            <a:endParaRPr lang="zh-CN" altLang="en-US" sz="1200" dirty="0">
              <a:latin typeface="微软雅黑" panose="020B0503020204020204" pitchFamily="34" charset="-122"/>
              <a:ea typeface="微软雅黑" panose="020B0503020204020204" pitchFamily="34" charset="-122"/>
            </a:endParaRPr>
          </a:p>
          <a:p>
            <a:pPr algn="r" defTabSz="801370">
              <a:lnSpc>
                <a:spcPct val="125000"/>
              </a:lnSpc>
              <a:defRPr/>
            </a:pPr>
            <a:r>
              <a:rPr lang="zh-CN" altLang="en-US" sz="1200" dirty="0">
                <a:latin typeface="微软雅黑" panose="020B0503020204020204" pitchFamily="34" charset="-122"/>
                <a:ea typeface="微软雅黑" panose="020B0503020204020204" pitchFamily="34" charset="-122"/>
              </a:rPr>
              <a:t>备选颜色</a:t>
            </a:r>
            <a:r>
              <a:rPr lang="en-US" altLang="zh-CN" sz="1200" dirty="0">
                <a:latin typeface="微软雅黑" panose="020B0503020204020204" pitchFamily="34" charset="-122"/>
                <a:ea typeface="微软雅黑" panose="020B0503020204020204" pitchFamily="34" charset="-122"/>
              </a:rPr>
              <a:t>: R255 G255 B255</a:t>
            </a:r>
          </a:p>
          <a:p>
            <a:pPr algn="r" defTabSz="801370">
              <a:lnSpc>
                <a:spcPct val="125000"/>
              </a:lnSpc>
              <a:defRPr/>
            </a:pPr>
            <a:endParaRPr lang="en-US" altLang="zh-CN" sz="1200" dirty="0">
              <a:latin typeface="微软雅黑" panose="020B0503020204020204" pitchFamily="34" charset="-122"/>
              <a:ea typeface="微软雅黑" panose="020B0503020204020204" pitchFamily="34" charset="-122"/>
            </a:endParaRPr>
          </a:p>
          <a:p>
            <a:pPr algn="r" defTabSz="801370">
              <a:lnSpc>
                <a:spcPct val="125000"/>
              </a:lnSpc>
              <a:defRPr/>
            </a:pPr>
            <a:endParaRPr lang="en-US" altLang="zh-CN" sz="1200" dirty="0">
              <a:latin typeface="微软雅黑" panose="020B0503020204020204" pitchFamily="34" charset="-122"/>
              <a:ea typeface="微软雅黑" panose="020B0503020204020204" pitchFamily="34" charset="-122"/>
            </a:endParaRPr>
          </a:p>
          <a:p>
            <a:pPr algn="r" defTabSz="801370">
              <a:lnSpc>
                <a:spcPct val="125000"/>
              </a:lnSpc>
              <a:defRPr/>
            </a:pPr>
            <a:endParaRPr lang="zh-CN" altLang="en-US" sz="1200" dirty="0">
              <a:latin typeface="微软雅黑" panose="020B0503020204020204" pitchFamily="34" charset="-122"/>
              <a:ea typeface="微软雅黑" panose="020B0503020204020204" pitchFamily="34" charset="-122"/>
            </a:endParaRPr>
          </a:p>
          <a:p>
            <a:pPr algn="r" defTabSz="801370">
              <a:lnSpc>
                <a:spcPct val="125000"/>
              </a:lnSpc>
              <a:defRPr/>
            </a:pPr>
            <a:endParaRPr lang="zh-CN" altLang="en-US" sz="1200" dirty="0">
              <a:latin typeface="微软雅黑" panose="020B0503020204020204" pitchFamily="34" charset="-122"/>
              <a:ea typeface="微软雅黑" panose="020B0503020204020204" pitchFamily="34" charset="-122"/>
            </a:endParaRPr>
          </a:p>
          <a:p>
            <a:pPr algn="r" defTabSz="801370">
              <a:lnSpc>
                <a:spcPct val="125000"/>
              </a:lnSpc>
              <a:defRPr/>
            </a:pPr>
            <a:r>
              <a:rPr lang="zh-CN" altLang="en-US" sz="1200" dirty="0">
                <a:latin typeface="微软雅黑" panose="020B0503020204020204" pitchFamily="34" charset="-122"/>
                <a:ea typeface="微软雅黑" panose="020B0503020204020204" pitchFamily="34" charset="-122"/>
              </a:rPr>
              <a:t>英文正文</a:t>
            </a:r>
            <a:r>
              <a:rPr lang="en-US" altLang="zh-CN" sz="1200" dirty="0">
                <a:latin typeface="微软雅黑" panose="020B0503020204020204" pitchFamily="34" charset="-122"/>
                <a:ea typeface="微软雅黑" panose="020B0503020204020204" pitchFamily="34" charset="-122"/>
              </a:rPr>
              <a:t>:18-20pt</a:t>
            </a:r>
          </a:p>
          <a:p>
            <a:pPr algn="r" defTabSz="801370">
              <a:lnSpc>
                <a:spcPct val="125000"/>
              </a:lnSpc>
              <a:defRPr/>
            </a:pPr>
            <a:r>
              <a:rPr lang="zh-CN" altLang="en-US" sz="1200" dirty="0">
                <a:latin typeface="微软雅黑" panose="020B0503020204020204" pitchFamily="34" charset="-122"/>
                <a:ea typeface="微软雅黑" panose="020B0503020204020204" pitchFamily="34" charset="-122"/>
              </a:rPr>
              <a:t>子目录 </a:t>
            </a:r>
            <a:r>
              <a:rPr lang="en-US" altLang="zh-CN" sz="1200" dirty="0">
                <a:latin typeface="微软雅黑" panose="020B0503020204020204" pitchFamily="34" charset="-122"/>
                <a:ea typeface="微软雅黑" panose="020B0503020204020204" pitchFamily="34" charset="-122"/>
              </a:rPr>
              <a:t>(2-3</a:t>
            </a:r>
            <a:r>
              <a:rPr lang="zh-CN" altLang="en-US" sz="1200" dirty="0">
                <a:latin typeface="微软雅黑" panose="020B0503020204020204" pitchFamily="34" charset="-122"/>
                <a:ea typeface="微软雅黑" panose="020B0503020204020204" pitchFamily="34" charset="-122"/>
              </a:rPr>
              <a:t>级</a:t>
            </a:r>
            <a:r>
              <a:rPr lang="en-US" altLang="zh-CN" sz="1200" dirty="0">
                <a:latin typeface="微软雅黑" panose="020B0503020204020204" pitchFamily="34" charset="-122"/>
                <a:ea typeface="微软雅黑" panose="020B0503020204020204" pitchFamily="34" charset="-122"/>
              </a:rPr>
              <a:t>) :16pt  </a:t>
            </a:r>
          </a:p>
          <a:p>
            <a:pPr algn="r" defTabSz="801370">
              <a:lnSpc>
                <a:spcPct val="125000"/>
              </a:lnSpc>
              <a:defRPr/>
            </a:pPr>
            <a:r>
              <a:rPr lang="zh-CN" altLang="en-US" sz="1200" dirty="0">
                <a:latin typeface="微软雅黑" panose="020B0503020204020204" pitchFamily="34" charset="-122"/>
                <a:ea typeface="微软雅黑" panose="020B0503020204020204" pitchFamily="34" charset="-122"/>
              </a:rPr>
              <a:t>字体 </a:t>
            </a:r>
            <a:r>
              <a:rPr lang="en-US" altLang="zh-CN" sz="1200" dirty="0">
                <a:latin typeface="微软雅黑" panose="020B0503020204020204" pitchFamily="34" charset="-122"/>
                <a:ea typeface="微软雅黑" panose="020B0503020204020204" pitchFamily="34" charset="-122"/>
              </a:rPr>
              <a:t>:Arial</a:t>
            </a:r>
          </a:p>
          <a:p>
            <a:pPr algn="r" defTabSz="801370">
              <a:lnSpc>
                <a:spcPct val="125000"/>
              </a:lnSpc>
              <a:defRPr/>
            </a:pPr>
            <a:endParaRPr lang="zh-CN" altLang="en-US" sz="1200" dirty="0">
              <a:latin typeface="微软雅黑" panose="020B0503020204020204" pitchFamily="34" charset="-122"/>
              <a:ea typeface="微软雅黑" panose="020B0503020204020204" pitchFamily="34" charset="-122"/>
            </a:endParaRPr>
          </a:p>
          <a:p>
            <a:pPr algn="r" defTabSz="801370">
              <a:lnSpc>
                <a:spcPct val="125000"/>
              </a:lnSpc>
              <a:defRPr/>
            </a:pPr>
            <a:r>
              <a:rPr lang="zh-CN" altLang="en-US" sz="1200" dirty="0">
                <a:latin typeface="微软雅黑" panose="020B0503020204020204" pitchFamily="34" charset="-122"/>
                <a:ea typeface="微软雅黑" panose="020B0503020204020204" pitchFamily="34" charset="-122"/>
              </a:rPr>
              <a:t>中文正文</a:t>
            </a:r>
            <a:r>
              <a:rPr lang="en-US" altLang="zh-CN" sz="1200" dirty="0">
                <a:latin typeface="微软雅黑" panose="020B0503020204020204" pitchFamily="34" charset="-122"/>
                <a:ea typeface="微软雅黑" panose="020B0503020204020204" pitchFamily="34" charset="-122"/>
              </a:rPr>
              <a:t>:18-20pt</a:t>
            </a:r>
          </a:p>
          <a:p>
            <a:pPr algn="r" defTabSz="801370">
              <a:lnSpc>
                <a:spcPct val="125000"/>
              </a:lnSpc>
              <a:defRPr/>
            </a:pPr>
            <a:r>
              <a:rPr lang="zh-CN" altLang="en-US" sz="1200" dirty="0">
                <a:latin typeface="微软雅黑" panose="020B0503020204020204" pitchFamily="34" charset="-122"/>
                <a:ea typeface="微软雅黑" panose="020B0503020204020204" pitchFamily="34" charset="-122"/>
              </a:rPr>
              <a:t>子目录</a:t>
            </a:r>
            <a:r>
              <a:rPr lang="en-US" altLang="zh-CN" sz="1200" dirty="0">
                <a:latin typeface="微软雅黑" panose="020B0503020204020204" pitchFamily="34" charset="-122"/>
                <a:ea typeface="微软雅黑" panose="020B0503020204020204" pitchFamily="34" charset="-122"/>
              </a:rPr>
              <a:t>(2-5</a:t>
            </a:r>
            <a:r>
              <a:rPr lang="zh-CN" altLang="en-US" sz="1200" dirty="0">
                <a:latin typeface="微软雅黑" panose="020B0503020204020204" pitchFamily="34" charset="-122"/>
                <a:ea typeface="微软雅黑" panose="020B0503020204020204" pitchFamily="34" charset="-122"/>
              </a:rPr>
              <a:t>级</a:t>
            </a:r>
            <a:r>
              <a:rPr lang="en-US" altLang="zh-CN" sz="1200" dirty="0">
                <a:latin typeface="微软雅黑" panose="020B0503020204020204" pitchFamily="34" charset="-122"/>
                <a:ea typeface="微软雅黑" panose="020B0503020204020204" pitchFamily="34" charset="-122"/>
              </a:rPr>
              <a:t>):16-20pt</a:t>
            </a:r>
          </a:p>
          <a:p>
            <a:pPr algn="r" defTabSz="801370">
              <a:lnSpc>
                <a:spcPct val="125000"/>
              </a:lnSpc>
              <a:defRPr/>
            </a:pPr>
            <a:r>
              <a:rPr lang="zh-CN" altLang="en-US" sz="1200" dirty="0">
                <a:latin typeface="微软雅黑" panose="020B0503020204020204" pitchFamily="34" charset="-122"/>
                <a:ea typeface="微软雅黑" panose="020B0503020204020204" pitchFamily="34" charset="-122"/>
              </a:rPr>
              <a:t>字体</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微软雅黑</a:t>
            </a:r>
          </a:p>
          <a:p>
            <a:pPr algn="r" defTabSz="801370">
              <a:lnSpc>
                <a:spcPct val="125000"/>
              </a:lnSpc>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a:p>
            <a:pPr algn="r" defTabSz="801370">
              <a:lnSpc>
                <a:spcPct val="125000"/>
              </a:lnSpc>
              <a:defRPr/>
            </a:pPr>
            <a:r>
              <a:rPr lang="zh-CN" altLang="en-US" sz="1200" dirty="0">
                <a:latin typeface="微软雅黑" panose="020B0503020204020204" pitchFamily="34" charset="-122"/>
                <a:ea typeface="微软雅黑" panose="020B0503020204020204" pitchFamily="34" charset="-122"/>
              </a:rPr>
              <a:t>首选颜色</a:t>
            </a:r>
            <a:r>
              <a:rPr lang="en-US" altLang="zh-CN" sz="1200" dirty="0">
                <a:latin typeface="微软雅黑" panose="020B0503020204020204" pitchFamily="34" charset="-122"/>
                <a:ea typeface="微软雅黑" panose="020B0503020204020204" pitchFamily="34" charset="-122"/>
              </a:rPr>
              <a:t>: :R0G0 B0</a:t>
            </a:r>
          </a:p>
          <a:p>
            <a:pPr algn="r" defTabSz="801370">
              <a:lnSpc>
                <a:spcPct val="125000"/>
              </a:lnSpc>
              <a:defRPr/>
            </a:pPr>
            <a:endParaRPr lang="zh-CN" altLang="en-US" sz="1200" dirty="0">
              <a:latin typeface="微软雅黑" panose="020B0503020204020204" pitchFamily="34" charset="-122"/>
              <a:ea typeface="微软雅黑" panose="020B0503020204020204" pitchFamily="34" charset="-122"/>
            </a:endParaRPr>
          </a:p>
          <a:p>
            <a:pPr algn="r" defTabSz="801370">
              <a:lnSpc>
                <a:spcPct val="125000"/>
              </a:lnSpc>
              <a:defRPr/>
            </a:pPr>
            <a:r>
              <a:rPr lang="zh-CN" altLang="en-US" sz="1200" dirty="0">
                <a:latin typeface="微软雅黑" panose="020B0503020204020204" pitchFamily="34" charset="-122"/>
                <a:ea typeface="微软雅黑" panose="020B0503020204020204" pitchFamily="34" charset="-122"/>
              </a:rPr>
              <a:t>备选颜色</a:t>
            </a:r>
            <a:r>
              <a:rPr lang="en-US" altLang="zh-CN" sz="1200" dirty="0">
                <a:latin typeface="微软雅黑" panose="020B0503020204020204" pitchFamily="34" charset="-122"/>
                <a:ea typeface="微软雅黑" panose="020B0503020204020204" pitchFamily="34" charset="-122"/>
              </a:rPr>
              <a:t>: R234 G87 B3</a:t>
            </a:r>
          </a:p>
          <a:p>
            <a:pPr algn="r" defTabSz="801370">
              <a:lnSpc>
                <a:spcPct val="125000"/>
              </a:lnSpc>
              <a:defRPr/>
            </a:pP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8831" name="Rectangle 159"/>
          <p:cNvSpPr>
            <a:spLocks noChangeArrowheads="1"/>
          </p:cNvSpPr>
          <p:nvPr/>
        </p:nvSpPr>
        <p:spPr bwMode="auto">
          <a:xfrm>
            <a:off x="-757238" y="1520013"/>
            <a:ext cx="159947" cy="356972"/>
          </a:xfrm>
          <a:prstGeom prst="rect">
            <a:avLst/>
          </a:prstGeom>
          <a:solidFill>
            <a:schemeClr val="tx1"/>
          </a:solidFill>
          <a:ln w="9525" algn="ctr">
            <a:noFill/>
            <a:miter lim="800000"/>
          </a:ln>
          <a:effectLst/>
        </p:spPr>
        <p:txBody>
          <a:bodyPr wrap="none" lIns="79200" tIns="39600" rIns="79200" bIns="39600" anchor="ctr">
            <a:spAutoFit/>
          </a:bodyPr>
          <a:lstStyle/>
          <a:p>
            <a:pPr>
              <a:defRPr/>
            </a:pPr>
            <a:endParaRPr lang="zh-CN" altLang="en-US">
              <a:latin typeface="FrutigerNext LT Regular" pitchFamily="34" charset="0"/>
            </a:endParaRPr>
          </a:p>
        </p:txBody>
      </p:sp>
      <p:sp>
        <p:nvSpPr>
          <p:cNvPr id="28901" name="Rectangle 229"/>
          <p:cNvSpPr>
            <a:spLocks noChangeArrowheads="1"/>
          </p:cNvSpPr>
          <p:nvPr/>
        </p:nvSpPr>
        <p:spPr bwMode="auto">
          <a:xfrm>
            <a:off x="-757238" y="2026425"/>
            <a:ext cx="159947" cy="356972"/>
          </a:xfrm>
          <a:prstGeom prst="rect">
            <a:avLst/>
          </a:prstGeom>
          <a:solidFill>
            <a:schemeClr val="bg1"/>
          </a:solidFill>
          <a:ln w="9525" algn="ctr">
            <a:noFill/>
            <a:miter lim="800000"/>
          </a:ln>
          <a:effectLst/>
        </p:spPr>
        <p:txBody>
          <a:bodyPr wrap="none" lIns="79200" tIns="39600" rIns="79200" bIns="39600" anchor="ctr">
            <a:spAutoFit/>
          </a:bodyPr>
          <a:lstStyle/>
          <a:p>
            <a:pPr>
              <a:defRPr/>
            </a:pPr>
            <a:endParaRPr lang="zh-CN" altLang="en-US">
              <a:latin typeface="FrutigerNext LT Regular" pitchFamily="34" charset="0"/>
            </a:endParaRPr>
          </a:p>
        </p:txBody>
      </p:sp>
      <p:sp>
        <p:nvSpPr>
          <p:cNvPr id="28904" name="Rectangle 232"/>
          <p:cNvSpPr>
            <a:spLocks noChangeArrowheads="1"/>
          </p:cNvSpPr>
          <p:nvPr/>
        </p:nvSpPr>
        <p:spPr bwMode="auto">
          <a:xfrm>
            <a:off x="-757238" y="4977591"/>
            <a:ext cx="159947" cy="356972"/>
          </a:xfrm>
          <a:prstGeom prst="rect">
            <a:avLst/>
          </a:prstGeom>
          <a:solidFill>
            <a:schemeClr val="tx1"/>
          </a:solidFill>
          <a:ln w="9525" algn="ctr">
            <a:noFill/>
            <a:miter lim="800000"/>
          </a:ln>
          <a:effectLst/>
        </p:spPr>
        <p:txBody>
          <a:bodyPr wrap="none" lIns="79200" tIns="39600" rIns="79200" bIns="39600" anchor="ctr">
            <a:spAutoFit/>
          </a:bodyPr>
          <a:lstStyle/>
          <a:p>
            <a:pPr>
              <a:defRPr/>
            </a:pPr>
            <a:endParaRPr lang="zh-CN" altLang="en-US">
              <a:latin typeface="FrutigerNext LT Regular" pitchFamily="34" charset="0"/>
            </a:endParaRPr>
          </a:p>
        </p:txBody>
      </p:sp>
      <p:sp>
        <p:nvSpPr>
          <p:cNvPr id="28905" name="Rectangle 233"/>
          <p:cNvSpPr>
            <a:spLocks noChangeArrowheads="1"/>
          </p:cNvSpPr>
          <p:nvPr/>
        </p:nvSpPr>
        <p:spPr bwMode="auto">
          <a:xfrm>
            <a:off x="-757238" y="5480829"/>
            <a:ext cx="159947" cy="356972"/>
          </a:xfrm>
          <a:prstGeom prst="rect">
            <a:avLst/>
          </a:prstGeom>
          <a:solidFill>
            <a:srgbClr val="EA5703"/>
          </a:solidFill>
          <a:ln w="9525" algn="ctr">
            <a:noFill/>
            <a:miter lim="800000"/>
          </a:ln>
          <a:effectLst/>
        </p:spPr>
        <p:txBody>
          <a:bodyPr wrap="none" lIns="79200" tIns="39600" rIns="79200" bIns="39600" anchor="ctr">
            <a:spAutoFit/>
          </a:bodyPr>
          <a:lstStyle/>
          <a:p>
            <a:pPr>
              <a:defRPr/>
            </a:pPr>
            <a:endParaRPr lang="zh-CN" altLang="en-US">
              <a:latin typeface="FrutigerNext LT Regular" pitchFamily="34" charset="0"/>
            </a:endParaRPr>
          </a:p>
        </p:txBody>
      </p:sp>
      <p:sp>
        <p:nvSpPr>
          <p:cNvPr id="28907" name="Line 235"/>
          <p:cNvSpPr>
            <a:spLocks noChangeShapeType="1"/>
          </p:cNvSpPr>
          <p:nvPr/>
        </p:nvSpPr>
        <p:spPr bwMode="auto">
          <a:xfrm flipH="1">
            <a:off x="-2124075" y="2349500"/>
            <a:ext cx="1943100" cy="0"/>
          </a:xfrm>
          <a:prstGeom prst="line">
            <a:avLst/>
          </a:prstGeom>
          <a:noFill/>
          <a:ln w="9525">
            <a:solidFill>
              <a:schemeClr val="bg1"/>
            </a:solidFill>
            <a:round/>
          </a:ln>
          <a:effectLst/>
        </p:spPr>
        <p:txBody>
          <a:bodyPr lIns="79200" tIns="39600" rIns="79200" bIns="39600">
            <a:spAutoFit/>
          </a:bodyPr>
          <a:lstStyle/>
          <a:p>
            <a:pPr>
              <a:defRPr/>
            </a:pPr>
            <a:endParaRPr lang="zh-CN" altLang="en-US">
              <a:latin typeface="FrutigerNext LT Regular" pitchFamily="34" charset="0"/>
            </a:endParaRPr>
          </a:p>
        </p:txBody>
      </p:sp>
      <p:sp>
        <p:nvSpPr>
          <p:cNvPr id="1034" name="Rectangle 243"/>
          <p:cNvSpPr>
            <a:spLocks noGrp="1" noChangeArrowheads="1"/>
          </p:cNvSpPr>
          <p:nvPr>
            <p:ph type="title"/>
          </p:nvPr>
        </p:nvSpPr>
        <p:spPr bwMode="auto">
          <a:xfrm>
            <a:off x="530622" y="-3918"/>
            <a:ext cx="5605462" cy="6477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1035" name="Rectangle 244"/>
          <p:cNvSpPr>
            <a:spLocks noGrp="1" noChangeArrowheads="1"/>
          </p:cNvSpPr>
          <p:nvPr>
            <p:ph type="body" idx="1"/>
          </p:nvPr>
        </p:nvSpPr>
        <p:spPr bwMode="auto">
          <a:xfrm>
            <a:off x="539750" y="1196981"/>
            <a:ext cx="7848600" cy="4741864"/>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p:txBody>
      </p:sp>
      <p:sp>
        <p:nvSpPr>
          <p:cNvPr id="28917" name="Rectangle 245"/>
          <p:cNvSpPr>
            <a:spLocks noGrp="1" noChangeArrowheads="1"/>
          </p:cNvSpPr>
          <p:nvPr>
            <p:ph type="ftr" sz="quarter" idx="3"/>
          </p:nvPr>
        </p:nvSpPr>
        <p:spPr bwMode="auto">
          <a:xfrm>
            <a:off x="323850" y="6408748"/>
            <a:ext cx="2895600" cy="476250"/>
          </a:xfrm>
          <a:prstGeom prst="rect">
            <a:avLst/>
          </a:prstGeom>
          <a:noFill/>
          <a:ln w="9525">
            <a:noFill/>
            <a:miter lim="800000"/>
          </a:ln>
          <a:effectLst/>
        </p:spPr>
        <p:txBody>
          <a:bodyPr vert="horz" wrap="square" lIns="91440" tIns="45720" rIns="91440" bIns="45720" numCol="1" anchor="t" anchorCtr="0" compatLnSpc="1"/>
          <a:lstStyle>
            <a:lvl1pPr>
              <a:defRPr sz="1200" dirty="0" smtClean="0">
                <a:solidFill>
                  <a:srgbClr val="00B050"/>
                </a:solidFill>
                <a:latin typeface="+mn-lt"/>
                <a:ea typeface="宋体" panose="02010600030101010101" pitchFamily="2" charset="-122"/>
              </a:defRPr>
            </a:lvl1pPr>
          </a:lstStyle>
          <a:p>
            <a:pPr>
              <a:defRPr/>
            </a:pPr>
            <a:endParaRPr lang="en-US" altLang="zh-CN"/>
          </a:p>
        </p:txBody>
      </p:sp>
      <p:sp>
        <p:nvSpPr>
          <p:cNvPr id="28919" name="Rectangle 247"/>
          <p:cNvSpPr>
            <a:spLocks noGrp="1" noChangeArrowheads="1"/>
          </p:cNvSpPr>
          <p:nvPr>
            <p:ph type="sldNum" sz="quarter" idx="4"/>
          </p:nvPr>
        </p:nvSpPr>
        <p:spPr bwMode="auto">
          <a:xfrm>
            <a:off x="7777163" y="6421444"/>
            <a:ext cx="1116012" cy="476250"/>
          </a:xfrm>
          <a:prstGeom prst="rect">
            <a:avLst/>
          </a:prstGeom>
          <a:noFill/>
          <a:ln w="9525">
            <a:noFill/>
            <a:miter lim="800000"/>
          </a:ln>
          <a:effectLst/>
        </p:spPr>
        <p:txBody>
          <a:bodyPr vert="horz" wrap="square" lIns="91440" tIns="45720" rIns="91440" bIns="45720" numCol="1" anchor="t" anchorCtr="0" compatLnSpc="1"/>
          <a:lstStyle>
            <a:lvl1pPr algn="ctr">
              <a:defRPr sz="1200">
                <a:solidFill>
                  <a:schemeClr val="tx1"/>
                </a:solidFill>
                <a:latin typeface="+mn-lt"/>
                <a:ea typeface="宋体" panose="02010600030101010101" pitchFamily="2" charset="-122"/>
              </a:defRPr>
            </a:lvl1pPr>
          </a:lstStyle>
          <a:p>
            <a:pPr>
              <a:defRPr/>
            </a:pPr>
            <a:fld id="{8119A419-650C-4197-9B63-69835B64AC61}" type="slidenum">
              <a:rPr lang="zh-CN" altLang="en-US" smtClean="0"/>
              <a:t>‹#›</a:t>
            </a:fld>
            <a:endParaRPr lang="en-US" altLang="zh-CN" dirty="0"/>
          </a:p>
        </p:txBody>
      </p:sp>
      <p:sp>
        <p:nvSpPr>
          <p:cNvPr id="14" name="矩形 13"/>
          <p:cNvSpPr/>
          <p:nvPr/>
        </p:nvSpPr>
        <p:spPr bwMode="auto">
          <a:xfrm>
            <a:off x="0" y="0"/>
            <a:ext cx="9144000" cy="647700"/>
          </a:xfrm>
          <a:prstGeom prst="rect">
            <a:avLst/>
          </a:prstGeom>
          <a:solidFill>
            <a:srgbClr val="009900"/>
          </a:solidFill>
          <a:ln w="9525" cap="flat" cmpd="sng" algn="ctr">
            <a:noFill/>
            <a:prstDash val="solid"/>
            <a:round/>
            <a:headEnd type="none" w="med" len="med"/>
            <a:tailEnd type="none" w="med" len="med"/>
          </a:ln>
          <a:effec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801370"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cs typeface="+mj-cs"/>
        </a:defRPr>
      </a:lvl1pPr>
      <a:lvl2pPr algn="l" defTabSz="801370"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2pPr>
      <a:lvl3pPr algn="l" defTabSz="801370"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3pPr>
      <a:lvl4pPr algn="l" defTabSz="801370"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4pPr>
      <a:lvl5pPr algn="l" defTabSz="801370" rtl="0" eaLnBrk="1" fontAlgn="base" hangingPunct="1">
        <a:spcBef>
          <a:spcPct val="0"/>
        </a:spcBef>
        <a:spcAft>
          <a:spcPct val="0"/>
        </a:spcAft>
        <a:defRPr sz="2400" b="1">
          <a:solidFill>
            <a:schemeClr val="tx1"/>
          </a:solidFill>
          <a:latin typeface="微软雅黑" panose="020B0503020204020204" pitchFamily="34" charset="-122"/>
          <a:ea typeface="微软雅黑" panose="020B0503020204020204" pitchFamily="34" charset="-122"/>
        </a:defRPr>
      </a:lvl5pPr>
      <a:lvl6pPr marL="457200" algn="l" defTabSz="801370" rtl="0" eaLnBrk="1" fontAlgn="base" hangingPunct="1">
        <a:spcBef>
          <a:spcPct val="0"/>
        </a:spcBef>
        <a:spcAft>
          <a:spcPct val="0"/>
        </a:spcAft>
        <a:defRPr sz="2400" b="1">
          <a:solidFill>
            <a:schemeClr val="tx1"/>
          </a:solidFill>
          <a:latin typeface="FrutigerNext LT Medium" pitchFamily="34" charset="0"/>
          <a:ea typeface="华文细黑" pitchFamily="2" charset="-122"/>
        </a:defRPr>
      </a:lvl6pPr>
      <a:lvl7pPr marL="914400" algn="l" defTabSz="801370" rtl="0" eaLnBrk="1" fontAlgn="base" hangingPunct="1">
        <a:spcBef>
          <a:spcPct val="0"/>
        </a:spcBef>
        <a:spcAft>
          <a:spcPct val="0"/>
        </a:spcAft>
        <a:defRPr sz="2400" b="1">
          <a:solidFill>
            <a:schemeClr val="tx1"/>
          </a:solidFill>
          <a:latin typeface="FrutigerNext LT Medium" pitchFamily="34" charset="0"/>
          <a:ea typeface="华文细黑" pitchFamily="2" charset="-122"/>
        </a:defRPr>
      </a:lvl7pPr>
      <a:lvl8pPr marL="1371600" algn="l" defTabSz="801370" rtl="0" eaLnBrk="1" fontAlgn="base" hangingPunct="1">
        <a:spcBef>
          <a:spcPct val="0"/>
        </a:spcBef>
        <a:spcAft>
          <a:spcPct val="0"/>
        </a:spcAft>
        <a:defRPr sz="2400" b="1">
          <a:solidFill>
            <a:schemeClr val="tx1"/>
          </a:solidFill>
          <a:latin typeface="FrutigerNext LT Medium" pitchFamily="34" charset="0"/>
          <a:ea typeface="华文细黑" pitchFamily="2" charset="-122"/>
        </a:defRPr>
      </a:lvl8pPr>
      <a:lvl9pPr marL="1828800" algn="l" defTabSz="801370" rtl="0" eaLnBrk="1" fontAlgn="base" hangingPunct="1">
        <a:spcBef>
          <a:spcPct val="0"/>
        </a:spcBef>
        <a:spcAft>
          <a:spcPct val="0"/>
        </a:spcAft>
        <a:defRPr sz="2400" b="1">
          <a:solidFill>
            <a:schemeClr val="tx1"/>
          </a:solidFill>
          <a:latin typeface="FrutigerNext LT Medium" pitchFamily="34" charset="0"/>
          <a:ea typeface="华文细黑" pitchFamily="2" charset="-122"/>
        </a:defRPr>
      </a:lvl9pPr>
    </p:titleStyle>
    <p:bodyStyle>
      <a:lvl1pPr marL="300355" indent="-300355" algn="l" defTabSz="801370" rtl="0" eaLnBrk="1" fontAlgn="base" hangingPunct="1">
        <a:lnSpc>
          <a:spcPct val="140000"/>
        </a:lnSpc>
        <a:spcBef>
          <a:spcPct val="0"/>
        </a:spcBef>
        <a:spcAft>
          <a:spcPct val="0"/>
        </a:spcAft>
        <a:buChar char="•"/>
        <a:defRPr b="1">
          <a:solidFill>
            <a:schemeClr val="tx1"/>
          </a:solidFill>
          <a:latin typeface="微软雅黑" panose="020B0503020204020204" pitchFamily="34" charset="-122"/>
          <a:ea typeface="微软雅黑" panose="020B0503020204020204" pitchFamily="34" charset="-122"/>
          <a:cs typeface="+mn-cs"/>
        </a:defRPr>
      </a:lvl1pPr>
      <a:lvl2pPr marL="652780" indent="-250825" algn="l" defTabSz="801370" rtl="0" eaLnBrk="1" fontAlgn="base" hangingPunct="1">
        <a:lnSpc>
          <a:spcPct val="140000"/>
        </a:lnSpc>
        <a:spcBef>
          <a:spcPct val="0"/>
        </a:spcBef>
        <a:spcAft>
          <a:spcPct val="0"/>
        </a:spcAft>
        <a:buSzPct val="50000"/>
        <a:buFont typeface="Wingdings" panose="05000000000000000000" pitchFamily="2" charset="2"/>
        <a:buChar char="p"/>
        <a:defRPr sz="1600">
          <a:solidFill>
            <a:schemeClr val="tx1"/>
          </a:solidFill>
          <a:latin typeface="微软雅黑" panose="020B0503020204020204" pitchFamily="34" charset="-122"/>
          <a:ea typeface="微软雅黑" panose="020B0503020204020204" pitchFamily="34" charset="-122"/>
        </a:defRPr>
      </a:lvl2pPr>
      <a:lvl3pPr marL="1003300" indent="-201930" algn="l" defTabSz="801370" rtl="0" eaLnBrk="1" fontAlgn="base" hangingPunct="1">
        <a:lnSpc>
          <a:spcPct val="140000"/>
        </a:lnSpc>
        <a:spcBef>
          <a:spcPct val="0"/>
        </a:spcBef>
        <a:spcAft>
          <a:spcPct val="0"/>
        </a:spcAft>
        <a:buSzPct val="50000"/>
        <a:buFont typeface="Wingdings" panose="05000000000000000000" pitchFamily="2" charset="2"/>
        <a:buChar char="n"/>
        <a:defRPr sz="1400">
          <a:solidFill>
            <a:schemeClr val="tx1"/>
          </a:solidFill>
          <a:latin typeface="微软雅黑" panose="020B0503020204020204" pitchFamily="34" charset="-122"/>
          <a:ea typeface="微软雅黑" panose="020B0503020204020204" pitchFamily="34" charset="-122"/>
        </a:defRPr>
      </a:lvl3pPr>
      <a:lvl4pPr marL="1402080" indent="-200025" algn="l" defTabSz="801370" rtl="0" eaLnBrk="1" fontAlgn="base" hangingPunct="1">
        <a:lnSpc>
          <a:spcPct val="140000"/>
        </a:lnSpc>
        <a:spcBef>
          <a:spcPct val="0"/>
        </a:spcBef>
        <a:spcAft>
          <a:spcPct val="0"/>
        </a:spcAft>
        <a:buFont typeface="Arial" panose="020B0604020202020204" pitchFamily="34" charset="0"/>
        <a:buChar char="–"/>
        <a:defRPr sz="2000">
          <a:solidFill>
            <a:schemeClr val="tx1"/>
          </a:solidFill>
          <a:latin typeface="+mn-lt"/>
          <a:ea typeface="+mn-ea"/>
        </a:defRPr>
      </a:lvl4pPr>
      <a:lvl5pPr marL="1803400" indent="-201930" algn="l" defTabSz="801370" rtl="0" eaLnBrk="1" fontAlgn="base" hangingPunct="1">
        <a:lnSpc>
          <a:spcPct val="140000"/>
        </a:lnSpc>
        <a:spcBef>
          <a:spcPct val="0"/>
        </a:spcBef>
        <a:spcAft>
          <a:spcPct val="0"/>
        </a:spcAft>
        <a:buFont typeface="Arial" panose="020B0604020202020204" pitchFamily="34" charset="0"/>
        <a:buChar char="~"/>
        <a:defRPr>
          <a:solidFill>
            <a:schemeClr val="tx1"/>
          </a:solidFill>
          <a:latin typeface="+mn-lt"/>
          <a:ea typeface="+mn-ea"/>
        </a:defRPr>
      </a:lvl5pPr>
      <a:lvl6pPr marL="2260600" indent="-201930" algn="l" defTabSz="801370" rtl="0" eaLnBrk="1" fontAlgn="base" hangingPunct="1">
        <a:lnSpc>
          <a:spcPct val="140000"/>
        </a:lnSpc>
        <a:spcBef>
          <a:spcPct val="0"/>
        </a:spcBef>
        <a:spcAft>
          <a:spcPct val="0"/>
        </a:spcAft>
        <a:buFont typeface="Arial" panose="020B0604020202020204" pitchFamily="34" charset="0"/>
        <a:buChar char="~"/>
        <a:defRPr>
          <a:solidFill>
            <a:schemeClr val="tx1"/>
          </a:solidFill>
          <a:latin typeface="+mn-lt"/>
          <a:ea typeface="+mn-ea"/>
        </a:defRPr>
      </a:lvl6pPr>
      <a:lvl7pPr marL="2717800" indent="-201930" algn="l" defTabSz="801370" rtl="0" eaLnBrk="1" fontAlgn="base" hangingPunct="1">
        <a:lnSpc>
          <a:spcPct val="140000"/>
        </a:lnSpc>
        <a:spcBef>
          <a:spcPct val="0"/>
        </a:spcBef>
        <a:spcAft>
          <a:spcPct val="0"/>
        </a:spcAft>
        <a:buFont typeface="Arial" panose="020B0604020202020204" pitchFamily="34" charset="0"/>
        <a:buChar char="~"/>
        <a:defRPr>
          <a:solidFill>
            <a:schemeClr val="tx1"/>
          </a:solidFill>
          <a:latin typeface="+mn-lt"/>
          <a:ea typeface="+mn-ea"/>
        </a:defRPr>
      </a:lvl7pPr>
      <a:lvl8pPr marL="3175000" indent="-201930" algn="l" defTabSz="801370" rtl="0" eaLnBrk="1" fontAlgn="base" hangingPunct="1">
        <a:lnSpc>
          <a:spcPct val="140000"/>
        </a:lnSpc>
        <a:spcBef>
          <a:spcPct val="0"/>
        </a:spcBef>
        <a:spcAft>
          <a:spcPct val="0"/>
        </a:spcAft>
        <a:buFont typeface="Arial" panose="020B0604020202020204" pitchFamily="34" charset="0"/>
        <a:buChar char="~"/>
        <a:defRPr>
          <a:solidFill>
            <a:schemeClr val="tx1"/>
          </a:solidFill>
          <a:latin typeface="+mn-lt"/>
          <a:ea typeface="+mn-ea"/>
        </a:defRPr>
      </a:lvl8pPr>
      <a:lvl9pPr marL="3632200" indent="-201930" algn="l" defTabSz="801370" rtl="0" eaLnBrk="1" fontAlgn="base" hangingPunct="1">
        <a:lnSpc>
          <a:spcPct val="140000"/>
        </a:lnSpc>
        <a:spcBef>
          <a:spcPct val="0"/>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imageprocessingplace.com/index.ht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vision.caltech.edu/Image_Datasets/Caltech101/Caltech101.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6BF02E3-0A9B-4741-9FEE-8BE546CBE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3782"/>
            <a:ext cx="9144001" cy="6214218"/>
          </a:xfrm>
          <a:prstGeom prst="rect">
            <a:avLst/>
          </a:prstGeom>
        </p:spPr>
      </p:pic>
      <p:sp>
        <p:nvSpPr>
          <p:cNvPr id="2" name="标题 1"/>
          <p:cNvSpPr>
            <a:spLocks noGrp="1"/>
          </p:cNvSpPr>
          <p:nvPr>
            <p:ph type="title"/>
          </p:nvPr>
        </p:nvSpPr>
        <p:spPr/>
        <p:txBody>
          <a:bodyPr/>
          <a:lstStyle/>
          <a:p>
            <a:r>
              <a:rPr lang="en-US" altLang="zh-CN" dirty="0"/>
              <a:t>《</a:t>
            </a:r>
            <a:r>
              <a:rPr lang="zh-CN" altLang="en-US" dirty="0"/>
              <a:t>多媒体情报处理技术</a:t>
            </a:r>
            <a:r>
              <a:rPr lang="en-US" altLang="zh-CN" dirty="0"/>
              <a:t>》</a:t>
            </a:r>
            <a:r>
              <a:rPr lang="zh-CN" altLang="en-US" dirty="0"/>
              <a:t>第三讲</a:t>
            </a:r>
          </a:p>
        </p:txBody>
      </p:sp>
      <p:sp>
        <p:nvSpPr>
          <p:cNvPr id="3" name="内容占位符 2"/>
          <p:cNvSpPr>
            <a:spLocks noGrp="1"/>
          </p:cNvSpPr>
          <p:nvPr>
            <p:ph idx="1"/>
          </p:nvPr>
        </p:nvSpPr>
        <p:spPr>
          <a:xfrm>
            <a:off x="0" y="5013176"/>
            <a:ext cx="9144000" cy="1837901"/>
          </a:xfrm>
          <a:solidFill>
            <a:srgbClr val="00B0F0">
              <a:alpha val="31000"/>
            </a:srgbClr>
          </a:solidFill>
        </p:spPr>
        <p:txBody>
          <a:bodyPr/>
          <a:lstStyle/>
          <a:p>
            <a:r>
              <a:rPr lang="zh-CN" altLang="en-US" dirty="0"/>
              <a:t>颜色特征提取                                                                  艾浩军</a:t>
            </a:r>
            <a:r>
              <a:rPr lang="zh-CN" altLang="en-US" dirty="0">
                <a:solidFill>
                  <a:schemeClr val="bg1"/>
                </a:solidFill>
              </a:rPr>
              <a:t>                    </a:t>
            </a:r>
          </a:p>
          <a:p>
            <a:r>
              <a:rPr lang="zh-CN" altLang="en-US" dirty="0"/>
              <a:t>形状特征提取                                                                 武汉大学</a:t>
            </a:r>
            <a:r>
              <a:rPr lang="zh-CN" altLang="en-US" dirty="0">
                <a:solidFill>
                  <a:schemeClr val="bg1"/>
                </a:solidFill>
              </a:rPr>
              <a:t>                        </a:t>
            </a:r>
          </a:p>
          <a:p>
            <a:r>
              <a:rPr lang="zh-CN" altLang="en-US" dirty="0"/>
              <a:t>纹理特征提取                                                         </a:t>
            </a:r>
            <a:r>
              <a:rPr lang="en-US" altLang="zh-CN" dirty="0"/>
              <a:t>aihj@whu.edu.cn</a:t>
            </a:r>
          </a:p>
          <a:p>
            <a:r>
              <a:rPr lang="zh-CN" altLang="en-US" dirty="0"/>
              <a:t>空间关系特征提取                                                                                     </a:t>
            </a:r>
          </a:p>
        </p:txBody>
      </p:sp>
      <p:sp>
        <p:nvSpPr>
          <p:cNvPr id="6" name="文本占位符 5"/>
          <p:cNvSpPr>
            <a:spLocks noGrp="1"/>
          </p:cNvSpPr>
          <p:nvPr/>
        </p:nvSpPr>
        <p:spPr>
          <a:xfrm>
            <a:off x="0" y="2708920"/>
            <a:ext cx="9144000" cy="1152128"/>
          </a:xfrm>
          <a:prstGeom prst="rect">
            <a:avLst/>
          </a:prstGeom>
          <a:solidFill>
            <a:srgbClr val="00B0F0">
              <a:alpha val="67000"/>
            </a:srgbClr>
          </a:solidFill>
          <a:ln w="9525">
            <a:noFill/>
            <a:miter lim="800000"/>
          </a:ln>
        </p:spPr>
        <p:txBody>
          <a:bodyPr vert="horz" wrap="square" lIns="91440" tIns="45720" rIns="91440" bIns="45720" numCol="1" anchor="t" anchorCtr="0" compatLnSpc="1">
            <a:noAutofit/>
          </a:bodyPr>
          <a:lstStyle>
            <a:lvl1pPr marL="0" indent="0" algn="l" defTabSz="801370" rtl="0" eaLnBrk="1" fontAlgn="base" hangingPunct="1">
              <a:lnSpc>
                <a:spcPct val="140000"/>
              </a:lnSpc>
              <a:spcBef>
                <a:spcPct val="0"/>
              </a:spcBef>
              <a:spcAft>
                <a:spcPct val="0"/>
              </a:spcAft>
              <a:buFontTx/>
              <a:buNone/>
              <a:defRPr sz="2400" b="0">
                <a:solidFill>
                  <a:schemeClr val="tx1"/>
                </a:solidFill>
                <a:latin typeface="微软雅黑" panose="020B0503020204020204" pitchFamily="34" charset="-122"/>
                <a:ea typeface="微软雅黑" panose="020B0503020204020204" pitchFamily="34" charset="-122"/>
                <a:cs typeface="+mn-cs"/>
              </a:defRPr>
            </a:lvl1pPr>
            <a:lvl2pPr marL="652780" indent="-250825" algn="l" defTabSz="801370" rtl="0" eaLnBrk="1" fontAlgn="base" hangingPunct="1">
              <a:lnSpc>
                <a:spcPct val="140000"/>
              </a:lnSpc>
              <a:spcBef>
                <a:spcPct val="0"/>
              </a:spcBef>
              <a:spcAft>
                <a:spcPct val="0"/>
              </a:spcAft>
              <a:buSzPct val="50000"/>
              <a:buFont typeface="Wingdings" panose="05000000000000000000" pitchFamily="2" charset="2"/>
              <a:buChar char="p"/>
              <a:defRPr sz="1600">
                <a:solidFill>
                  <a:schemeClr val="tx1"/>
                </a:solidFill>
                <a:latin typeface="微软雅黑" panose="020B0503020204020204" pitchFamily="34" charset="-122"/>
                <a:ea typeface="微软雅黑" panose="020B0503020204020204" pitchFamily="34" charset="-122"/>
              </a:defRPr>
            </a:lvl2pPr>
            <a:lvl3pPr marL="1003300" indent="-201930" algn="l" defTabSz="801370" rtl="0" eaLnBrk="1" fontAlgn="base" hangingPunct="1">
              <a:lnSpc>
                <a:spcPct val="140000"/>
              </a:lnSpc>
              <a:spcBef>
                <a:spcPct val="0"/>
              </a:spcBef>
              <a:spcAft>
                <a:spcPct val="0"/>
              </a:spcAft>
              <a:buSzPct val="50000"/>
              <a:buFont typeface="Wingdings" panose="05000000000000000000" pitchFamily="2" charset="2"/>
              <a:buChar char="n"/>
              <a:defRPr sz="1400">
                <a:solidFill>
                  <a:schemeClr val="tx1"/>
                </a:solidFill>
                <a:latin typeface="微软雅黑" panose="020B0503020204020204" pitchFamily="34" charset="-122"/>
                <a:ea typeface="微软雅黑" panose="020B0503020204020204" pitchFamily="34" charset="-122"/>
              </a:defRPr>
            </a:lvl3pPr>
            <a:lvl4pPr marL="1402080" indent="-200025" algn="l" defTabSz="801370" rtl="0" eaLnBrk="1" fontAlgn="base" hangingPunct="1">
              <a:lnSpc>
                <a:spcPct val="140000"/>
              </a:lnSpc>
              <a:spcBef>
                <a:spcPct val="0"/>
              </a:spcBef>
              <a:spcAft>
                <a:spcPct val="0"/>
              </a:spcAft>
              <a:buFont typeface="Arial" panose="020B0604020202020204" pitchFamily="34" charset="0"/>
              <a:buChar char="–"/>
              <a:defRPr sz="2000">
                <a:solidFill>
                  <a:schemeClr val="tx1"/>
                </a:solidFill>
                <a:latin typeface="+mn-lt"/>
                <a:ea typeface="+mn-ea"/>
              </a:defRPr>
            </a:lvl4pPr>
            <a:lvl5pPr marL="1803400" indent="-201930" algn="l" defTabSz="801370" rtl="0" eaLnBrk="1" fontAlgn="base" hangingPunct="1">
              <a:lnSpc>
                <a:spcPct val="140000"/>
              </a:lnSpc>
              <a:spcBef>
                <a:spcPct val="0"/>
              </a:spcBef>
              <a:spcAft>
                <a:spcPct val="0"/>
              </a:spcAft>
              <a:buFont typeface="Arial" panose="020B0604020202020204" pitchFamily="34" charset="0"/>
              <a:buChar char="~"/>
              <a:defRPr>
                <a:solidFill>
                  <a:schemeClr val="tx1"/>
                </a:solidFill>
                <a:latin typeface="+mn-lt"/>
                <a:ea typeface="+mn-ea"/>
              </a:defRPr>
            </a:lvl5pPr>
            <a:lvl6pPr marL="2260600" indent="-201930" algn="l" defTabSz="801370" rtl="0" eaLnBrk="1" fontAlgn="base" hangingPunct="1">
              <a:lnSpc>
                <a:spcPct val="140000"/>
              </a:lnSpc>
              <a:spcBef>
                <a:spcPct val="0"/>
              </a:spcBef>
              <a:spcAft>
                <a:spcPct val="0"/>
              </a:spcAft>
              <a:buFont typeface="Arial" panose="020B0604020202020204" pitchFamily="34" charset="0"/>
              <a:buChar char="~"/>
              <a:defRPr>
                <a:solidFill>
                  <a:schemeClr val="tx1"/>
                </a:solidFill>
                <a:latin typeface="+mn-lt"/>
                <a:ea typeface="+mn-ea"/>
              </a:defRPr>
            </a:lvl6pPr>
            <a:lvl7pPr marL="2717800" indent="-201930" algn="l" defTabSz="801370" rtl="0" eaLnBrk="1" fontAlgn="base" hangingPunct="1">
              <a:lnSpc>
                <a:spcPct val="140000"/>
              </a:lnSpc>
              <a:spcBef>
                <a:spcPct val="0"/>
              </a:spcBef>
              <a:spcAft>
                <a:spcPct val="0"/>
              </a:spcAft>
              <a:buFont typeface="Arial" panose="020B0604020202020204" pitchFamily="34" charset="0"/>
              <a:buChar char="~"/>
              <a:defRPr>
                <a:solidFill>
                  <a:schemeClr val="tx1"/>
                </a:solidFill>
                <a:latin typeface="+mn-lt"/>
                <a:ea typeface="+mn-ea"/>
              </a:defRPr>
            </a:lvl7pPr>
            <a:lvl8pPr marL="3175000" indent="-201930" algn="l" defTabSz="801370" rtl="0" eaLnBrk="1" fontAlgn="base" hangingPunct="1">
              <a:lnSpc>
                <a:spcPct val="140000"/>
              </a:lnSpc>
              <a:spcBef>
                <a:spcPct val="0"/>
              </a:spcBef>
              <a:spcAft>
                <a:spcPct val="0"/>
              </a:spcAft>
              <a:buFont typeface="Arial" panose="020B0604020202020204" pitchFamily="34" charset="0"/>
              <a:buChar char="~"/>
              <a:defRPr>
                <a:solidFill>
                  <a:schemeClr val="tx1"/>
                </a:solidFill>
                <a:latin typeface="+mn-lt"/>
                <a:ea typeface="+mn-ea"/>
              </a:defRPr>
            </a:lvl8pPr>
            <a:lvl9pPr marL="3632200" indent="-201930" algn="l" defTabSz="801370" rtl="0" eaLnBrk="1" fontAlgn="base" hangingPunct="1">
              <a:lnSpc>
                <a:spcPct val="140000"/>
              </a:lnSpc>
              <a:spcBef>
                <a:spcPct val="0"/>
              </a:spcBef>
              <a:spcAft>
                <a:spcPct val="0"/>
              </a:spcAft>
              <a:buFont typeface="Arial" panose="020B0604020202020204" pitchFamily="34" charset="0"/>
              <a:buChar char="~"/>
              <a:defRPr>
                <a:solidFill>
                  <a:schemeClr val="tx1"/>
                </a:solidFill>
                <a:latin typeface="+mn-lt"/>
                <a:ea typeface="+mn-ea"/>
              </a:defRPr>
            </a:lvl9pPr>
          </a:lstStyle>
          <a:p>
            <a:pPr lvl="0" algn="ctr">
              <a:lnSpc>
                <a:spcPct val="150000"/>
              </a:lnSpc>
              <a:defRPr/>
            </a:pPr>
            <a:r>
              <a:rPr lang="zh-CN" altLang="en-US" sz="4800" b="1" dirty="0">
                <a:solidFill>
                  <a:schemeClr val="bg1"/>
                </a:solidFill>
                <a:effectLst>
                  <a:outerShdw blurRad="38100" dist="38100" dir="2700000" algn="tl">
                    <a:srgbClr val="000000">
                      <a:alpha val="43137"/>
                    </a:srgbClr>
                  </a:outerShdw>
                </a:effectLst>
              </a:rPr>
              <a:t>图像情报处理</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marL="0" indent="0">
              <a:buNone/>
            </a:pPr>
            <a:r>
              <a:rPr kumimoji="1" lang="en-US" altLang="zh-CN" sz="2200" dirty="0"/>
              <a:t>· </a:t>
            </a:r>
            <a:r>
              <a:rPr kumimoji="1" lang="en-US" altLang="zh-CN" sz="2400" dirty="0"/>
              <a:t>3.</a:t>
            </a:r>
            <a:r>
              <a:rPr kumimoji="1" lang="zh-CN" altLang="en-US" sz="2400" dirty="0"/>
              <a:t>颜色熵</a:t>
            </a:r>
            <a:endParaRPr kumimoji="1" lang="en-US" altLang="zh-CN" sz="2400" dirty="0"/>
          </a:p>
          <a:p>
            <a:pPr marL="0" indent="0">
              <a:buNone/>
            </a:pPr>
            <a:r>
              <a:rPr kumimoji="1" lang="zh-CN" altLang="en-US" b="0" dirty="0"/>
              <a:t>   根据颜色直方图特性和信息论中信息熵的概念，</a:t>
            </a:r>
            <a:r>
              <a:rPr kumimoji="1" lang="en-US" altLang="zh-CN" b="0" dirty="0"/>
              <a:t>John</a:t>
            </a:r>
            <a:r>
              <a:rPr kumimoji="1" lang="zh-CN" altLang="en-US" b="0" dirty="0"/>
              <a:t>提出采用图像颜色的</a:t>
            </a:r>
          </a:p>
          <a:p>
            <a:pPr marL="0" indent="0">
              <a:buNone/>
            </a:pPr>
            <a:r>
              <a:rPr kumimoji="1" lang="zh-CN" altLang="en-US" b="0" dirty="0"/>
              <a:t>信息熵来表示图像的颜色特征，从而将图像的颜色直方图由多维降低到一维，然后采用</a:t>
            </a:r>
            <a:r>
              <a:rPr kumimoji="1" lang="en-US" altLang="zh-CN" b="0" dirty="0"/>
              <a:t>L</a:t>
            </a:r>
            <a:r>
              <a:rPr kumimoji="1" lang="zh-CN" altLang="en-US" b="0" dirty="0"/>
              <a:t>距离进行图像间的距离度量。</a:t>
            </a:r>
          </a:p>
          <a:p>
            <a:pPr marL="0" indent="0">
              <a:buNone/>
            </a:pPr>
            <a:r>
              <a:rPr kumimoji="1" lang="zh-CN" altLang="en-US" b="0" dirty="0"/>
              <a:t>   设图像的归一化颜色直方图表示为</a:t>
            </a:r>
            <a:r>
              <a:rPr kumimoji="1" lang="en-US" altLang="zh-CN" b="0" dirty="0"/>
              <a:t>(h1</a:t>
            </a:r>
            <a:r>
              <a:rPr kumimoji="1" lang="zh-CN" altLang="en-US" b="0" dirty="0"/>
              <a:t>，</a:t>
            </a:r>
            <a:r>
              <a:rPr kumimoji="1" lang="en-US" altLang="zh-CN" b="0" dirty="0"/>
              <a:t>h2</a:t>
            </a:r>
            <a:r>
              <a:rPr kumimoji="1" lang="zh-CN" altLang="en-US" b="0" dirty="0"/>
              <a:t>，</a:t>
            </a:r>
            <a:r>
              <a:rPr kumimoji="1" lang="en-US" altLang="zh-CN" b="0" dirty="0"/>
              <a:t>…</a:t>
            </a:r>
            <a:r>
              <a:rPr kumimoji="1" lang="zh-CN" altLang="en-US" b="0" dirty="0"/>
              <a:t>，</a:t>
            </a:r>
            <a:r>
              <a:rPr kumimoji="1" lang="en-US" altLang="zh-CN" b="0" dirty="0" err="1"/>
              <a:t>hn</a:t>
            </a:r>
            <a:r>
              <a:rPr kumimoji="1" lang="en-US" altLang="zh-CN" b="0" dirty="0"/>
              <a:t>)</a:t>
            </a:r>
            <a:r>
              <a:rPr kumimoji="1" lang="zh-CN" altLang="en-US" b="0" dirty="0"/>
              <a:t>，如果将图像的颜色直方图看作是图像中不同颜色的像素在图像空间中出现的概率密度函数，则根据信息熵理论，图像的信息熵可表示为：</a:t>
            </a:r>
            <a:endParaRPr kumimoji="1" lang="en-US" altLang="zh-CN" b="0" dirty="0"/>
          </a:p>
          <a:p>
            <a:endParaRPr kumimoji="1" lang="en-US" altLang="zh-CN" b="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225" y="4077072"/>
            <a:ext cx="7105650" cy="1066800"/>
          </a:xfrm>
          <a:prstGeom prst="rect">
            <a:avLst/>
          </a:prstGeom>
        </p:spPr>
      </p:pic>
    </p:spTree>
    <p:extLst>
      <p:ext uri="{BB962C8B-B14F-4D97-AF65-F5344CB8AC3E}">
        <p14:creationId xmlns:p14="http://schemas.microsoft.com/office/powerpoint/2010/main" val="2070604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marL="0" indent="0">
                  <a:buNone/>
                </a:pPr>
                <a:r>
                  <a:rPr kumimoji="1" lang="en-US" altLang="zh-CN" sz="2400" dirty="0"/>
                  <a:t>4.</a:t>
                </a:r>
                <a:r>
                  <a:rPr kumimoji="1" lang="zh-CN" altLang="en-US" sz="2400" dirty="0"/>
                  <a:t>颜色聚合向量</a:t>
                </a:r>
                <a:endParaRPr kumimoji="1" lang="en-US" altLang="zh-CN" sz="2400" dirty="0"/>
              </a:p>
              <a:p>
                <a:pPr marL="0" indent="0">
                  <a:buNone/>
                </a:pPr>
                <a:r>
                  <a:rPr kumimoji="1" lang="zh-CN" altLang="en-US" b="0" dirty="0"/>
                  <a:t>   针对颜色直方图和颜色矩等无法描述图像颜色的空间分布信息，</a:t>
                </a:r>
                <a:r>
                  <a:rPr kumimoji="1" lang="en-US" altLang="zh-CN" b="0" dirty="0"/>
                  <a:t>Pass</a:t>
                </a:r>
                <a:r>
                  <a:rPr kumimoji="1" lang="zh-CN" altLang="en-US" b="0" dirty="0"/>
                  <a:t>等人</a:t>
                </a:r>
              </a:p>
              <a:p>
                <a:pPr marL="0" indent="0">
                  <a:buNone/>
                </a:pPr>
                <a:r>
                  <a:rPr kumimoji="1" lang="zh-CN" altLang="en-US" b="0" dirty="0"/>
                  <a:t>提出了颜色聚合向量的方法。其核心思想是将属于颜色直方图每个区间内的像素分为两部分，如果该区间内的某些像素所占据的连续区域的面积大于给定的阈值则将该区域内的像素作为聚合像素否则作为非聚合像素。假设</a:t>
                </a:r>
                <a14:m>
                  <m:oMath xmlns:m="http://schemas.openxmlformats.org/officeDocument/2006/math">
                    <m:sSub>
                      <m:sSubPr>
                        <m:ctrlPr>
                          <a:rPr kumimoji="1" lang="en-US" altLang="zh-CN" b="0" i="1">
                            <a:latin typeface="Cambria Math" panose="02040503050406030204" pitchFamily="18" charset="0"/>
                          </a:rPr>
                        </m:ctrlPr>
                      </m:sSubPr>
                      <m:e>
                        <m:r>
                          <m:rPr>
                            <m:sty m:val="p"/>
                          </m:rPr>
                          <a:rPr kumimoji="1" lang="en-US" altLang="zh-CN" b="0" i="1">
                            <a:latin typeface="Cambria Math" panose="02040503050406030204" pitchFamily="18" charset="0"/>
                          </a:rPr>
                          <m:t>α</m:t>
                        </m:r>
                      </m:e>
                      <m:sub>
                        <m:r>
                          <m:rPr>
                            <m:sty m:val="p"/>
                          </m:rPr>
                          <a:rPr kumimoji="1" lang="en-US" altLang="zh-CN" b="0" i="1">
                            <a:latin typeface="Cambria Math" panose="02040503050406030204" pitchFamily="18" charset="0"/>
                          </a:rPr>
                          <m:t>i</m:t>
                        </m:r>
                      </m:sub>
                    </m:sSub>
                  </m:oMath>
                </a14:m>
                <a:r>
                  <a:rPr kumimoji="1" lang="zh-CN" altLang="en-US" b="0" dirty="0"/>
                  <a:t>和</a:t>
                </a:r>
                <a14:m>
                  <m:oMath xmlns:m="http://schemas.openxmlformats.org/officeDocument/2006/math">
                    <m:sSub>
                      <m:sSubPr>
                        <m:ctrlPr>
                          <a:rPr kumimoji="1" lang="en-US" altLang="zh-CN" b="0" i="1" dirty="0">
                            <a:latin typeface="Cambria Math" panose="02040503050406030204" pitchFamily="18" charset="0"/>
                          </a:rPr>
                        </m:ctrlPr>
                      </m:sSubPr>
                      <m:e>
                        <m:r>
                          <m:rPr>
                            <m:sty m:val="p"/>
                          </m:rPr>
                          <a:rPr kumimoji="1" lang="en-US" altLang="zh-CN" b="0" i="1" dirty="0">
                            <a:latin typeface="Cambria Math" panose="02040503050406030204" pitchFamily="18" charset="0"/>
                          </a:rPr>
                          <m:t>β</m:t>
                        </m:r>
                      </m:e>
                      <m:sub>
                        <m:r>
                          <m:rPr>
                            <m:sty m:val="p"/>
                          </m:rPr>
                          <a:rPr kumimoji="1" lang="en-US" altLang="zh-CN" b="0" i="1" dirty="0">
                            <a:latin typeface="Cambria Math" panose="02040503050406030204" pitchFamily="18" charset="0"/>
                          </a:rPr>
                          <m:t>i</m:t>
                        </m:r>
                      </m:sub>
                    </m:sSub>
                  </m:oMath>
                </a14:m>
                <a:r>
                  <a:rPr kumimoji="1" lang="zh-CN" altLang="en-US" b="0" dirty="0"/>
                  <a:t>分别代表直方图的第</a:t>
                </a:r>
                <a:r>
                  <a:rPr kumimoji="1" lang="en-US" altLang="zh-CN" b="0" dirty="0" err="1"/>
                  <a:t>i</a:t>
                </a:r>
                <a:r>
                  <a:rPr kumimoji="1" lang="zh-CN" altLang="en-US" b="0" dirty="0"/>
                  <a:t>个区间中聚合像素和非聚合像素的数目，图像的颜色聚合向量可表示为</a:t>
                </a:r>
                <a:endParaRPr kumimoji="1" lang="en-US" altLang="zh-CN" b="0" dirty="0"/>
              </a:p>
              <a:p>
                <a:pPr marL="0" indent="0" algn="ctr">
                  <a:buNone/>
                </a:pPr>
                <a:r>
                  <a:rPr kumimoji="1" lang="en-US" altLang="zh-CN" b="0" dirty="0"/>
                  <a:t>&lt;(</a:t>
                </a:r>
                <a14:m>
                  <m:oMath xmlns:m="http://schemas.openxmlformats.org/officeDocument/2006/math">
                    <m:sSub>
                      <m:sSubPr>
                        <m:ctrlPr>
                          <a:rPr kumimoji="1" lang="en-US" altLang="zh-CN" b="0" i="1">
                            <a:latin typeface="Cambria Math" panose="02040503050406030204" pitchFamily="18" charset="0"/>
                          </a:rPr>
                        </m:ctrlPr>
                      </m:sSubPr>
                      <m:e>
                        <m:r>
                          <m:rPr>
                            <m:sty m:val="p"/>
                          </m:rPr>
                          <a:rPr kumimoji="1" lang="en-US" altLang="zh-CN" b="0" i="1">
                            <a:latin typeface="Cambria Math" panose="02040503050406030204" pitchFamily="18" charset="0"/>
                          </a:rPr>
                          <m:t>α</m:t>
                        </m:r>
                      </m:e>
                      <m:sub>
                        <m:r>
                          <a:rPr kumimoji="1" lang="en-US" altLang="zh-CN" b="0" i="1">
                            <a:latin typeface="Cambria Math" panose="02040503050406030204" pitchFamily="18" charset="0"/>
                          </a:rPr>
                          <m:t>1</m:t>
                        </m:r>
                      </m:sub>
                    </m:sSub>
                  </m:oMath>
                </a14:m>
                <a:r>
                  <a:rPr kumimoji="1" lang="zh-CN" altLang="en-US" b="0" dirty="0"/>
                  <a:t>，</a:t>
                </a:r>
                <a14:m>
                  <m:oMath xmlns:m="http://schemas.openxmlformats.org/officeDocument/2006/math">
                    <m:sSub>
                      <m:sSubPr>
                        <m:ctrlPr>
                          <a:rPr kumimoji="1" lang="en-US" altLang="zh-CN" b="0" i="1" dirty="0">
                            <a:latin typeface="Cambria Math" panose="02040503050406030204" pitchFamily="18" charset="0"/>
                          </a:rPr>
                        </m:ctrlPr>
                      </m:sSubPr>
                      <m:e>
                        <m:r>
                          <m:rPr>
                            <m:sty m:val="p"/>
                          </m:rPr>
                          <a:rPr kumimoji="1" lang="en-US" altLang="zh-CN" b="0" i="1" dirty="0">
                            <a:latin typeface="Cambria Math" panose="02040503050406030204" pitchFamily="18" charset="0"/>
                          </a:rPr>
                          <m:t>β</m:t>
                        </m:r>
                      </m:e>
                      <m:sub>
                        <m:r>
                          <a:rPr kumimoji="1" lang="en-US" altLang="zh-CN" b="0" i="1" dirty="0">
                            <a:latin typeface="Cambria Math" panose="02040503050406030204" pitchFamily="18" charset="0"/>
                          </a:rPr>
                          <m:t>1</m:t>
                        </m:r>
                      </m:sub>
                    </m:sSub>
                    <m:r>
                      <a:rPr kumimoji="1" lang="en-US" altLang="zh-CN" b="0" dirty="0">
                        <a:latin typeface="Cambria Math" panose="02040503050406030204" pitchFamily="18" charset="0"/>
                      </a:rPr>
                      <m:t>)</m:t>
                    </m:r>
                  </m:oMath>
                </a14:m>
                <a:r>
                  <a:rPr kumimoji="1" lang="en-US" altLang="zh-CN" b="0" dirty="0"/>
                  <a:t>,(</a:t>
                </a:r>
                <a14:m>
                  <m:oMath xmlns:m="http://schemas.openxmlformats.org/officeDocument/2006/math">
                    <m:sSub>
                      <m:sSubPr>
                        <m:ctrlPr>
                          <a:rPr kumimoji="1" lang="en-US" altLang="zh-CN" b="0" i="1">
                            <a:latin typeface="Cambria Math" panose="02040503050406030204" pitchFamily="18" charset="0"/>
                          </a:rPr>
                        </m:ctrlPr>
                      </m:sSubPr>
                      <m:e>
                        <m:r>
                          <m:rPr>
                            <m:sty m:val="p"/>
                          </m:rPr>
                          <a:rPr kumimoji="1" lang="en-US" altLang="zh-CN" b="0" i="1">
                            <a:latin typeface="Cambria Math" panose="02040503050406030204" pitchFamily="18" charset="0"/>
                          </a:rPr>
                          <m:t>α</m:t>
                        </m:r>
                      </m:e>
                      <m:sub>
                        <m:r>
                          <a:rPr kumimoji="1" lang="en-US" altLang="zh-CN" b="0" i="1">
                            <a:latin typeface="Cambria Math" panose="02040503050406030204" pitchFamily="18" charset="0"/>
                          </a:rPr>
                          <m:t>2</m:t>
                        </m:r>
                      </m:sub>
                    </m:sSub>
                  </m:oMath>
                </a14:m>
                <a:r>
                  <a:rPr kumimoji="1" lang="zh-CN" altLang="en-US" b="0" dirty="0"/>
                  <a:t>，</a:t>
                </a:r>
                <a14:m>
                  <m:oMath xmlns:m="http://schemas.openxmlformats.org/officeDocument/2006/math">
                    <m:sSub>
                      <m:sSubPr>
                        <m:ctrlPr>
                          <a:rPr kumimoji="1" lang="en-US" altLang="zh-CN" b="0" i="1" dirty="0">
                            <a:latin typeface="Cambria Math" panose="02040503050406030204" pitchFamily="18" charset="0"/>
                          </a:rPr>
                        </m:ctrlPr>
                      </m:sSubPr>
                      <m:e>
                        <m:r>
                          <m:rPr>
                            <m:sty m:val="p"/>
                          </m:rPr>
                          <a:rPr kumimoji="1" lang="en-US" altLang="zh-CN" b="0" i="1" dirty="0">
                            <a:latin typeface="Cambria Math" panose="02040503050406030204" pitchFamily="18" charset="0"/>
                          </a:rPr>
                          <m:t>β</m:t>
                        </m:r>
                      </m:e>
                      <m:sub>
                        <m:r>
                          <a:rPr kumimoji="1" lang="en-US" altLang="zh-CN" b="0" i="1" dirty="0">
                            <a:latin typeface="Cambria Math" panose="02040503050406030204" pitchFamily="18" charset="0"/>
                          </a:rPr>
                          <m:t>2</m:t>
                        </m:r>
                      </m:sub>
                    </m:sSub>
                  </m:oMath>
                </a14:m>
                <a:r>
                  <a:rPr kumimoji="1" lang="en-US" altLang="zh-CN" b="0" dirty="0"/>
                  <a:t>),…,(</a:t>
                </a:r>
                <a14:m>
                  <m:oMath xmlns:m="http://schemas.openxmlformats.org/officeDocument/2006/math">
                    <m:sSub>
                      <m:sSubPr>
                        <m:ctrlPr>
                          <a:rPr kumimoji="1" lang="en-US" altLang="zh-CN" b="0" i="1">
                            <a:latin typeface="Cambria Math" panose="02040503050406030204" pitchFamily="18" charset="0"/>
                          </a:rPr>
                        </m:ctrlPr>
                      </m:sSubPr>
                      <m:e>
                        <m:r>
                          <m:rPr>
                            <m:sty m:val="p"/>
                          </m:rPr>
                          <a:rPr kumimoji="1" lang="en-US" altLang="zh-CN" b="0" i="1">
                            <a:latin typeface="Cambria Math" panose="02040503050406030204" pitchFamily="18" charset="0"/>
                          </a:rPr>
                          <m:t>α</m:t>
                        </m:r>
                      </m:e>
                      <m:sub>
                        <m:r>
                          <a:rPr kumimoji="1" lang="en-US" altLang="zh-CN" b="0" i="1">
                            <a:latin typeface="Cambria Math" panose="02040503050406030204" pitchFamily="18" charset="0"/>
                          </a:rPr>
                          <m:t>𝑁</m:t>
                        </m:r>
                      </m:sub>
                    </m:sSub>
                  </m:oMath>
                </a14:m>
                <a:r>
                  <a:rPr kumimoji="1" lang="zh-CN" altLang="en-US" b="0" dirty="0"/>
                  <a:t>，</a:t>
                </a:r>
                <a14:m>
                  <m:oMath xmlns:m="http://schemas.openxmlformats.org/officeDocument/2006/math">
                    <m:sSub>
                      <m:sSubPr>
                        <m:ctrlPr>
                          <a:rPr kumimoji="1" lang="en-US" altLang="zh-CN" b="0" i="1" dirty="0">
                            <a:latin typeface="Cambria Math" panose="02040503050406030204" pitchFamily="18" charset="0"/>
                          </a:rPr>
                        </m:ctrlPr>
                      </m:sSubPr>
                      <m:e>
                        <m:r>
                          <m:rPr>
                            <m:sty m:val="p"/>
                          </m:rPr>
                          <a:rPr kumimoji="1" lang="en-US" altLang="zh-CN" b="0" i="1" dirty="0">
                            <a:latin typeface="Cambria Math" panose="02040503050406030204" pitchFamily="18" charset="0"/>
                          </a:rPr>
                          <m:t>β</m:t>
                        </m:r>
                      </m:e>
                      <m:sub>
                        <m:r>
                          <a:rPr kumimoji="1" lang="en-US" altLang="zh-CN" b="0" i="1" dirty="0">
                            <a:latin typeface="Cambria Math" panose="02040503050406030204" pitchFamily="18" charset="0"/>
                          </a:rPr>
                          <m:t>𝑁</m:t>
                        </m:r>
                      </m:sub>
                    </m:sSub>
                  </m:oMath>
                </a14:m>
                <a:r>
                  <a:rPr kumimoji="1" lang="en-US" altLang="zh-CN" b="0" dirty="0"/>
                  <a:t>)&gt;</a:t>
                </a:r>
              </a:p>
              <a:p>
                <a:endParaRPr kumimoji="1" lang="en-US" altLang="zh-CN" b="0" dirty="0"/>
              </a:p>
            </p:txBody>
          </p:sp>
        </mc:Choice>
        <mc:Fallback xmlns="">
          <p:sp>
            <p:nvSpPr>
              <p:cNvPr id="3" name="内容占位符 2">
                <a:extLst>
                  <a:ext uri="{FF2B5EF4-FFF2-40B4-BE49-F238E27FC236}">
                    <a16:creationId xmlns:a16="http://schemas.microsoft.com/office/drawing/2014/main" xmlns="" xmlns:a14="http://schemas.microsoft.com/office/drawing/2010/main" id="{910293A5-CFC4-4AC9-982B-6D63E53C1E6C}"/>
                  </a:ext>
                </a:extLst>
              </p:cNvPr>
              <p:cNvSpPr>
                <a:spLocks noGrp="1" noRot="1" noChangeAspect="1" noMove="1" noResize="1" noEditPoints="1" noAdjustHandles="1" noChangeArrowheads="1" noChangeShapeType="1" noTextEdit="1"/>
              </p:cNvSpPr>
              <p:nvPr>
                <p:ph idx="1"/>
              </p:nvPr>
            </p:nvSpPr>
            <p:spPr>
              <a:xfrm>
                <a:off x="539750" y="1196980"/>
                <a:ext cx="7848600" cy="5400371"/>
              </a:xfrm>
              <a:blipFill rotWithShape="0">
                <a:blip r:embed="rId2"/>
                <a:stretch>
                  <a:fillRect l="-12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10228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marL="0" indent="0">
              <a:buNone/>
            </a:pPr>
            <a:r>
              <a:rPr kumimoji="1" lang="en-US" altLang="zh-CN" sz="2400" dirty="0"/>
              <a:t>5.</a:t>
            </a:r>
            <a:r>
              <a:rPr kumimoji="1" lang="zh-CN" altLang="en-US" sz="2400" dirty="0"/>
              <a:t>颜色相关图</a:t>
            </a:r>
            <a:endParaRPr kumimoji="1" lang="en-US" altLang="zh-CN" sz="2400" dirty="0"/>
          </a:p>
          <a:p>
            <a:pPr marL="0" indent="0">
              <a:buNone/>
            </a:pPr>
            <a:r>
              <a:rPr kumimoji="1" lang="zh-CN" altLang="en-US" b="0" dirty="0"/>
              <a:t>颜色相关图</a:t>
            </a:r>
            <a:r>
              <a:rPr kumimoji="1" lang="en-US" altLang="zh-CN" b="0" dirty="0"/>
              <a:t>( Color </a:t>
            </a:r>
            <a:r>
              <a:rPr kumimoji="1" lang="en-US" altLang="zh-CN" b="0" dirty="0" err="1"/>
              <a:t>Correlogram</a:t>
            </a:r>
            <a:r>
              <a:rPr kumimoji="1" lang="en-US" altLang="zh-CN" b="0" dirty="0"/>
              <a:t>)</a:t>
            </a:r>
            <a:r>
              <a:rPr kumimoji="1" lang="zh-CN" altLang="en-US" b="0" dirty="0"/>
              <a:t>是利用图像中像素间的颜色关系来描述图</a:t>
            </a:r>
          </a:p>
          <a:p>
            <a:pPr marL="0" indent="0">
              <a:buNone/>
            </a:pPr>
            <a:r>
              <a:rPr kumimoji="1" lang="zh-CN" altLang="en-US" b="0" dirty="0"/>
              <a:t>像颜色空间分布的另一种表达方式。颜色相关图不但刻画了某一颜色的像素</a:t>
            </a:r>
          </a:p>
          <a:p>
            <a:pPr marL="0" indent="0">
              <a:buNone/>
            </a:pPr>
            <a:r>
              <a:rPr kumimoji="1" lang="zh-CN" altLang="en-US" b="0" dirty="0"/>
              <a:t>占整个图像的比例，还反映了不同颜色对之间的空间相关性。对于任意的图</a:t>
            </a:r>
          </a:p>
          <a:p>
            <a:pPr marL="0" indent="0">
              <a:buNone/>
            </a:pPr>
            <a:r>
              <a:rPr kumimoji="1" lang="zh-CN" altLang="en-US" b="0" dirty="0"/>
              <a:t>像</a:t>
            </a:r>
            <a:r>
              <a:rPr kumimoji="1" lang="en-US" altLang="zh-CN" b="0" dirty="0"/>
              <a:t>I</a:t>
            </a:r>
            <a:r>
              <a:rPr kumimoji="1" lang="zh-CN" altLang="en-US" b="0" dirty="0"/>
              <a:t>，假设</a:t>
            </a:r>
            <a:r>
              <a:rPr kumimoji="1" lang="en-US" altLang="zh-CN" b="0" dirty="0"/>
              <a:t>l</a:t>
            </a:r>
            <a:r>
              <a:rPr kumimoji="1" lang="zh-CN" altLang="en-US" b="0" dirty="0"/>
              <a:t>表示图像中颜色为</a:t>
            </a:r>
            <a:r>
              <a:rPr kumimoji="1" lang="en-US" altLang="zh-CN" b="0" dirty="0"/>
              <a:t>c(</a:t>
            </a:r>
            <a:r>
              <a:rPr kumimoji="1" lang="en-US" altLang="zh-CN" b="0" dirty="0" err="1"/>
              <a:t>i</a:t>
            </a:r>
            <a:r>
              <a:rPr kumimoji="1" lang="en-US" altLang="zh-CN" b="0" dirty="0"/>
              <a:t>)</a:t>
            </a:r>
            <a:r>
              <a:rPr kumimoji="1" lang="zh-CN" altLang="en-US" b="0" dirty="0"/>
              <a:t>的所有像素的集合，则颜色相关图可以表示为：</a:t>
            </a: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a:p>
            <a:pPr marL="0" indent="0">
              <a:buNone/>
            </a:pPr>
            <a:r>
              <a:rPr kumimoji="1" lang="zh-CN" altLang="en-US" b="0" dirty="0"/>
              <a:t>式中：</a:t>
            </a:r>
            <a:r>
              <a:rPr kumimoji="1" lang="en-US" altLang="zh-CN" b="0" dirty="0" err="1"/>
              <a:t>i</a:t>
            </a:r>
            <a:r>
              <a:rPr kumimoji="1" lang="zh-CN" altLang="en-US" b="0" dirty="0"/>
              <a:t>，</a:t>
            </a:r>
            <a:r>
              <a:rPr kumimoji="1" lang="en-US" altLang="zh-CN" b="0" dirty="0"/>
              <a:t>j∈{1,2</a:t>
            </a:r>
            <a:r>
              <a:rPr kumimoji="1" lang="zh-CN" altLang="en-US" b="0" dirty="0"/>
              <a:t>，</a:t>
            </a:r>
            <a:r>
              <a:rPr kumimoji="1" lang="en-US" altLang="zh-CN" b="0" dirty="0"/>
              <a:t>…</a:t>
            </a:r>
            <a:r>
              <a:rPr kumimoji="1" lang="zh-CN" altLang="en-US" b="0" dirty="0"/>
              <a:t>，</a:t>
            </a:r>
            <a:r>
              <a:rPr kumimoji="1" lang="en-US" altLang="zh-CN" b="0" dirty="0"/>
              <a:t>n)</a:t>
            </a:r>
            <a:r>
              <a:rPr kumimoji="1" lang="zh-CN" altLang="en-US" b="0" dirty="0"/>
              <a:t>；</a:t>
            </a:r>
            <a:r>
              <a:rPr kumimoji="1" lang="en-US" altLang="zh-CN" b="0" dirty="0"/>
              <a:t>n</a:t>
            </a:r>
            <a:r>
              <a:rPr kumimoji="1" lang="zh-CN" altLang="en-US" b="0" dirty="0"/>
              <a:t>为图像颜色级数；</a:t>
            </a:r>
            <a:r>
              <a:rPr kumimoji="1" lang="en-US" altLang="zh-CN" b="0" dirty="0"/>
              <a:t>k∈{1,2</a:t>
            </a:r>
            <a:r>
              <a:rPr kumimoji="1" lang="zh-CN" altLang="en-US" b="0" dirty="0"/>
              <a:t>，</a:t>
            </a:r>
            <a:r>
              <a:rPr kumimoji="1" lang="en-US" altLang="zh-CN" b="0" dirty="0"/>
              <a:t>…</a:t>
            </a:r>
            <a:r>
              <a:rPr kumimoji="1" lang="zh-CN" altLang="en-US" b="0" dirty="0"/>
              <a:t>，</a:t>
            </a:r>
            <a:r>
              <a:rPr kumimoji="1" lang="en-US" altLang="zh-CN" b="0" dirty="0"/>
              <a:t>d)</a:t>
            </a:r>
            <a:r>
              <a:rPr kumimoji="1" lang="zh-CN" altLang="en-US" b="0" dirty="0"/>
              <a:t>；</a:t>
            </a:r>
            <a:r>
              <a:rPr kumimoji="1" lang="en-US" altLang="zh-CN" b="0" dirty="0"/>
              <a:t>d</a:t>
            </a:r>
            <a:r>
              <a:rPr kumimoji="1" lang="zh-CN" altLang="en-US" b="0" dirty="0"/>
              <a:t>为在计算图像的相关图时所设定的像素间的最大距离；</a:t>
            </a:r>
            <a:r>
              <a:rPr kumimoji="1" lang="en-US" altLang="zh-CN" b="0" dirty="0"/>
              <a:t>|P1-P2|</a:t>
            </a:r>
            <a:r>
              <a:rPr kumimoji="1" lang="zh-CN" altLang="en-US" b="0" dirty="0"/>
              <a:t>为像素</a:t>
            </a:r>
            <a:r>
              <a:rPr kumimoji="1" lang="en-US" altLang="zh-CN" b="0" dirty="0"/>
              <a:t>P1</a:t>
            </a:r>
            <a:r>
              <a:rPr kumimoji="1" lang="zh-CN" altLang="en-US" b="0" dirty="0"/>
              <a:t>和</a:t>
            </a:r>
            <a:r>
              <a:rPr kumimoji="1" lang="en-US" altLang="zh-CN" b="0" dirty="0"/>
              <a:t>P2</a:t>
            </a:r>
            <a:r>
              <a:rPr kumimoji="1" lang="zh-CN" altLang="en-US" b="0" dirty="0"/>
              <a:t>间的距离。</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59" y="3717032"/>
            <a:ext cx="8459381" cy="952633"/>
          </a:xfrm>
          <a:prstGeom prst="rect">
            <a:avLst/>
          </a:prstGeom>
        </p:spPr>
      </p:pic>
    </p:spTree>
    <p:extLst>
      <p:ext uri="{BB962C8B-B14F-4D97-AF65-F5344CB8AC3E}">
        <p14:creationId xmlns:p14="http://schemas.microsoft.com/office/powerpoint/2010/main" val="921946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marL="0" indent="0">
              <a:buNone/>
            </a:pPr>
            <a:r>
              <a:rPr kumimoji="1" lang="en-US" altLang="zh-CN" sz="2400" dirty="0"/>
              <a:t>6.</a:t>
            </a:r>
            <a:r>
              <a:rPr kumimoji="1" lang="zh-CN" altLang="en-US" sz="2400" dirty="0"/>
              <a:t>颜色集</a:t>
            </a:r>
            <a:endParaRPr kumimoji="1" lang="en-US" altLang="zh-CN" sz="2400" dirty="0"/>
          </a:p>
          <a:p>
            <a:pPr marL="0" indent="0">
              <a:buNone/>
            </a:pPr>
            <a:r>
              <a:rPr kumimoji="1" lang="zh-CN" altLang="en-US" b="0" dirty="0"/>
              <a:t>      颜色集</a:t>
            </a:r>
            <a:r>
              <a:rPr kumimoji="1" lang="en-US" altLang="zh-CN" b="0" dirty="0"/>
              <a:t>( Color Sets)</a:t>
            </a:r>
            <a:r>
              <a:rPr kumimoji="1" lang="zh-CN" altLang="en-US" b="0" dirty="0"/>
              <a:t>是对颜色直方图的一种近似。该方法首先将图像从</a:t>
            </a:r>
            <a:r>
              <a:rPr kumimoji="1" lang="en-US" altLang="zh-CN" b="0" dirty="0"/>
              <a:t>RGB</a:t>
            </a:r>
            <a:r>
              <a:rPr kumimoji="1" lang="zh-CN" altLang="en-US" b="0" dirty="0"/>
              <a:t>颜色空间转化成视觉均衡的颜色空间</a:t>
            </a:r>
            <a:r>
              <a:rPr kumimoji="1" lang="en-US" altLang="zh-CN" b="0" dirty="0"/>
              <a:t>(</a:t>
            </a:r>
            <a:r>
              <a:rPr kumimoji="1" lang="zh-CN" altLang="en-US" b="0" dirty="0"/>
              <a:t>如</a:t>
            </a:r>
            <a:r>
              <a:rPr kumimoji="1" lang="en-US" altLang="zh-CN" b="0" dirty="0"/>
              <a:t>HSV)</a:t>
            </a:r>
            <a:r>
              <a:rPr kumimoji="1" lang="zh-CN" altLang="en-US" b="0" dirty="0"/>
              <a:t>，并将颜色空间量化成若干</a:t>
            </a:r>
            <a:r>
              <a:rPr kumimoji="1" lang="en-US" altLang="zh-CN" b="0" dirty="0"/>
              <a:t>BIN</a:t>
            </a:r>
            <a:r>
              <a:rPr kumimoji="1" lang="zh-CN" altLang="en-US" b="0" dirty="0"/>
              <a:t>。</a:t>
            </a:r>
            <a:endParaRPr kumimoji="1" lang="en-US" altLang="zh-CN" b="0" dirty="0"/>
          </a:p>
          <a:p>
            <a:pPr marL="0" indent="0">
              <a:buNone/>
            </a:pPr>
            <a:r>
              <a:rPr kumimoji="1" lang="en-US" altLang="zh-CN" b="0" dirty="0"/>
              <a:t>      </a:t>
            </a:r>
            <a:r>
              <a:rPr kumimoji="1" lang="zh-CN" altLang="en-US" b="0" dirty="0"/>
              <a:t>然后，用色彩自动分割技术将图像分为若干区域每个区域用量化颜色空间的某个颜色分量来索引，从而将图像表达为一个二进制的颜色索引集。</a:t>
            </a:r>
            <a:endParaRPr kumimoji="1" lang="en-US" altLang="zh-CN" b="0" dirty="0"/>
          </a:p>
          <a:p>
            <a:pPr marL="0" indent="0">
              <a:buNone/>
            </a:pPr>
            <a:r>
              <a:rPr kumimoji="1" lang="en-US" altLang="zh-CN" b="0" dirty="0"/>
              <a:t>       </a:t>
            </a:r>
            <a:r>
              <a:rPr kumimoji="1" lang="zh-CN" altLang="en-US" b="0" dirty="0"/>
              <a:t>在图像匹配中，比较不同图像颜色集之间的距离和色彩区域的空间关系</a:t>
            </a:r>
            <a:r>
              <a:rPr kumimoji="1" lang="en-US" altLang="zh-CN" b="0" dirty="0"/>
              <a:t>(</a:t>
            </a:r>
            <a:r>
              <a:rPr kumimoji="1" lang="zh-CN" altLang="en-US" b="0" dirty="0"/>
              <a:t>包括区域的分离包含和交等操作，每种对应于不同的评分</a:t>
            </a:r>
            <a:r>
              <a:rPr kumimoji="1" lang="en-US" altLang="zh-CN" b="0" dirty="0"/>
              <a:t>)</a:t>
            </a:r>
            <a:r>
              <a:rPr kumimoji="1" lang="zh-CN" altLang="en-US" b="0" dirty="0"/>
              <a:t>。因为颜色集表达为二进制的特征向量，可构造二分查找树来加快检索速度，这对于大规模的图像集合十分有利。</a:t>
            </a:r>
            <a:endParaRPr kumimoji="1" lang="en-US" altLang="zh-CN" b="0" dirty="0"/>
          </a:p>
        </p:txBody>
      </p:sp>
    </p:spTree>
    <p:extLst>
      <p:ext uri="{BB962C8B-B14F-4D97-AF65-F5344CB8AC3E}">
        <p14:creationId xmlns:p14="http://schemas.microsoft.com/office/powerpoint/2010/main" val="2134712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1"/>
            <a:ext cx="7848600" cy="4608284"/>
          </a:xfrm>
        </p:spPr>
        <p:txBody>
          <a:bodyPr/>
          <a:lstStyle/>
          <a:p>
            <a:pPr marL="0" indent="0">
              <a:buNone/>
            </a:pPr>
            <a:r>
              <a:rPr kumimoji="1" lang="en-US" altLang="zh-CN" sz="2400" dirty="0">
                <a:sym typeface="+mn-ea"/>
              </a:rPr>
              <a:t>2.2.3 </a:t>
            </a:r>
            <a:r>
              <a:rPr kumimoji="1" lang="zh-CN" altLang="en-US" sz="2400" dirty="0">
                <a:sym typeface="+mn-ea"/>
              </a:rPr>
              <a:t>形状特征提取</a:t>
            </a:r>
            <a:endParaRPr kumimoji="1" lang="zh-CN" altLang="en-US" b="0" dirty="0">
              <a:sym typeface="+mn-ea"/>
            </a:endParaRPr>
          </a:p>
          <a:p>
            <a:pPr marL="0" indent="0">
              <a:buNone/>
            </a:pPr>
            <a:r>
              <a:rPr kumimoji="1" lang="zh-CN" altLang="en-US" b="0" dirty="0">
                <a:sym typeface="+mn-ea"/>
              </a:rPr>
              <a:t>      物体和区域的形状是图像表达和图像检索中的重要特征。但不同于颜色或纹理等特征，形状特征的表达必须以对图像中物体或区域的划分为基础由于当前的技术无法做到准确而鲁棒的自动图像分割，图像检索中的形状特征只能用于某些特殊应用，在这些应用中图像包含的物体或区域可以直接获得。</a:t>
            </a:r>
            <a:endParaRPr kumimoji="1" lang="en-US" altLang="zh-CN" b="0" dirty="0">
              <a:sym typeface="+mn-ea"/>
            </a:endParaRPr>
          </a:p>
          <a:p>
            <a:pPr marL="0" indent="0">
              <a:buNone/>
            </a:pPr>
            <a:r>
              <a:rPr kumimoji="1" lang="zh-CN" altLang="en-US" b="0" dirty="0">
                <a:sym typeface="+mn-ea"/>
              </a:rPr>
              <a:t>        另一方面，由于人对物体形状的变换、旋转和缩放主观上不太敏感，合适的形状特征必须满足对变换、旋转和缩放无关，对形状相似度的计算也带来了难度。</a:t>
            </a:r>
          </a:p>
          <a:p>
            <a:pPr marL="0" indent="0">
              <a:buNone/>
            </a:pPr>
            <a:r>
              <a:rPr kumimoji="1" lang="zh-CN" altLang="en-US" b="0" dirty="0">
                <a:sym typeface="+mn-ea"/>
              </a:rPr>
              <a:t>      通常来说，形状特征有两种表示方法，一种是轮廓特征，另一种是区域特征。前者只用到物体的外边界，而后者则关系到整个形状区域。下面将针对轮廓和区域两类特征来详细分析几种典型的形状特征提取法。</a:t>
            </a:r>
            <a:endParaRPr kumimoji="1" lang="en-US" altLang="zh-CN" b="0" dirty="0">
              <a:sym typeface="+mn-ea"/>
            </a:endParaRPr>
          </a:p>
        </p:txBody>
      </p:sp>
    </p:spTree>
    <p:extLst>
      <p:ext uri="{BB962C8B-B14F-4D97-AF65-F5344CB8AC3E}">
        <p14:creationId xmlns:p14="http://schemas.microsoft.com/office/powerpoint/2010/main" val="171481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r>
                  <a:rPr kumimoji="1" lang="en-US" altLang="zh-CN" sz="2400" dirty="0">
                    <a:sym typeface="+mn-ea"/>
                  </a:rPr>
                  <a:t>2.2.3 </a:t>
                </a:r>
                <a:r>
                  <a:rPr kumimoji="1" lang="zh-CN" altLang="en-US" sz="2400" dirty="0">
                    <a:sym typeface="+mn-ea"/>
                  </a:rPr>
                  <a:t>形状特征提取</a:t>
                </a:r>
                <a:endParaRPr kumimoji="1" lang="en-US" altLang="zh-CN" sz="2400" dirty="0">
                  <a:sym typeface="+mn-ea"/>
                </a:endParaRPr>
              </a:p>
              <a:p>
                <a:r>
                  <a:rPr kumimoji="1" lang="en-US" altLang="zh-CN" sz="2200" dirty="0">
                    <a:sym typeface="+mn-ea"/>
                  </a:rPr>
                  <a:t>1.</a:t>
                </a:r>
                <a:r>
                  <a:rPr kumimoji="1" lang="zh-CN" altLang="en-US" sz="2200" dirty="0">
                    <a:sym typeface="+mn-ea"/>
                  </a:rPr>
                  <a:t>形状参数</a:t>
                </a:r>
                <a:endParaRPr kumimoji="1" lang="en-US" altLang="zh-CN" sz="2200" dirty="0">
                  <a:sym typeface="+mn-ea"/>
                </a:endParaRPr>
              </a:p>
              <a:p>
                <a:pPr marL="0" indent="0">
                  <a:buNone/>
                </a:pPr>
                <a:r>
                  <a:rPr kumimoji="1" lang="zh-CN" altLang="en-US" b="0" dirty="0">
                    <a:sym typeface="+mn-ea"/>
                  </a:rPr>
                  <a:t>     形状参数特征是一种常用的特征描述方法。通常采用形状的面积圆形度、</a:t>
                </a:r>
              </a:p>
              <a:p>
                <a:pPr marL="0" indent="0">
                  <a:buNone/>
                </a:pPr>
                <a:r>
                  <a:rPr kumimoji="1" lang="zh-CN" altLang="en-US" b="0" dirty="0">
                    <a:sym typeface="+mn-ea"/>
                  </a:rPr>
                  <a:t>离心率、主轴方向以及一组变换无关矩等进行形状的描述。下面通过计算区域目标的面积、周长、形状参数、球状性以及圆形性等来描述目标。</a:t>
                </a:r>
                <a:endParaRPr kumimoji="1" lang="en-US" altLang="zh-CN" b="0" dirty="0">
                  <a:sym typeface="+mn-ea"/>
                </a:endParaRPr>
              </a:p>
              <a:p>
                <a:pPr marL="0" indent="0">
                  <a:buNone/>
                </a:pPr>
                <a:r>
                  <a:rPr kumimoji="1" lang="en-US" altLang="zh-CN" b="0" dirty="0">
                    <a:sym typeface="+mn-ea"/>
                  </a:rPr>
                  <a:t>1</a:t>
                </a:r>
                <a:r>
                  <a:rPr kumimoji="1" lang="zh-CN" altLang="en-US" b="0" dirty="0">
                    <a:sym typeface="+mn-ea"/>
                  </a:rPr>
                  <a:t>）区域面积</a:t>
                </a:r>
                <a:endParaRPr kumimoji="1" lang="en-US" altLang="zh-CN" b="0" dirty="0">
                  <a:sym typeface="+mn-ea"/>
                </a:endParaRPr>
              </a:p>
              <a:p>
                <a:pPr marL="0" indent="0">
                  <a:buNone/>
                </a:pPr>
                <a:r>
                  <a:rPr kumimoji="1" lang="zh-CN" altLang="en-US" b="0" dirty="0">
                    <a:sym typeface="+mn-ea"/>
                  </a:rPr>
                  <a:t>     面积是区域的一个基本特性，它描述区域的大小，表示区域内图像像素的总和。在二值图像中，以黑色</a:t>
                </a:r>
                <a:r>
                  <a:rPr kumimoji="1" lang="en-US" altLang="zh-CN" b="0" dirty="0">
                    <a:sym typeface="+mn-ea"/>
                  </a:rPr>
                  <a:t>(</a:t>
                </a:r>
                <a:r>
                  <a:rPr kumimoji="1" lang="zh-CN" altLang="en-US" b="0" dirty="0">
                    <a:sym typeface="+mn-ea"/>
                  </a:rPr>
                  <a:t>像素值为</a:t>
                </a:r>
                <a:r>
                  <a:rPr kumimoji="1" lang="en-US" altLang="zh-CN" b="0" dirty="0">
                    <a:sym typeface="+mn-ea"/>
                  </a:rPr>
                  <a:t>0)</a:t>
                </a:r>
                <a:r>
                  <a:rPr kumimoji="1" lang="zh-CN" altLang="en-US" b="0" dirty="0">
                    <a:sym typeface="+mn-ea"/>
                  </a:rPr>
                  <a:t>表示目标区域，白色</a:t>
                </a:r>
                <a:r>
                  <a:rPr kumimoji="1" lang="en-US" altLang="zh-CN" b="0" dirty="0">
                    <a:sym typeface="+mn-ea"/>
                  </a:rPr>
                  <a:t>(</a:t>
                </a:r>
                <a:r>
                  <a:rPr kumimoji="1" lang="zh-CN" altLang="en-US" b="0" dirty="0">
                    <a:sym typeface="+mn-ea"/>
                  </a:rPr>
                  <a:t>像素值为</a:t>
                </a:r>
                <a:r>
                  <a:rPr kumimoji="1" lang="en-US" altLang="zh-CN" b="0" dirty="0">
                    <a:sym typeface="+mn-ea"/>
                  </a:rPr>
                  <a:t>1)</a:t>
                </a:r>
                <a:r>
                  <a:rPr kumimoji="1" lang="zh-CN" altLang="en-US" b="0" dirty="0">
                    <a:sym typeface="+mn-ea"/>
                  </a:rPr>
                  <a:t>表示背景，则在二值图像</a:t>
                </a:r>
                <a:r>
                  <a:rPr kumimoji="1" lang="en-US" altLang="zh-CN" b="0" dirty="0">
                    <a:sym typeface="+mn-ea"/>
                  </a:rPr>
                  <a:t>f(x</a:t>
                </a:r>
                <a:r>
                  <a:rPr kumimoji="1" lang="zh-CN" altLang="en-US" b="0" dirty="0">
                    <a:sym typeface="+mn-ea"/>
                  </a:rPr>
                  <a:t>，</a:t>
                </a:r>
                <a:r>
                  <a:rPr kumimoji="1" lang="en-US" altLang="zh-CN" b="0" dirty="0">
                    <a:sym typeface="+mn-ea"/>
                  </a:rPr>
                  <a:t>y)</a:t>
                </a:r>
                <a:r>
                  <a:rPr kumimoji="1" lang="zh-CN" altLang="en-US" b="0" dirty="0">
                    <a:sym typeface="+mn-ea"/>
                  </a:rPr>
                  <a:t>中，目标区域的面积公式为</a:t>
                </a:r>
                <a:endParaRPr kumimoji="1" lang="en-US" altLang="zh-CN" b="0" dirty="0">
                  <a:sym typeface="+mn-ea"/>
                </a:endParaRPr>
              </a:p>
              <a:p>
                <a:pPr marL="0" indent="0" algn="ctr">
                  <a:buNone/>
                </a:pPr>
                <a:r>
                  <a:rPr kumimoji="1" lang="en-US" altLang="zh-CN" b="0" dirty="0">
                    <a:sym typeface="+mn-ea"/>
                  </a:rPr>
                  <a:t>A=N-</a:t>
                </a:r>
                <a14:m>
                  <m:oMath xmlns:m="http://schemas.openxmlformats.org/officeDocument/2006/math">
                    <m:nary>
                      <m:naryPr>
                        <m:chr m:val="∑"/>
                        <m:ctrlPr>
                          <a:rPr kumimoji="1" lang="en-US" altLang="zh-CN" b="0" i="1">
                            <a:latin typeface="Cambria Math" panose="02040503050406030204" pitchFamily="18" charset="0"/>
                            <a:sym typeface="+mn-ea"/>
                          </a:rPr>
                        </m:ctrlPr>
                      </m:naryPr>
                      <m:sub>
                        <m:r>
                          <a:rPr kumimoji="1" lang="en-US" altLang="zh-CN" b="0" i="1">
                            <a:latin typeface="Cambria Math" panose="02040503050406030204" pitchFamily="18" charset="0"/>
                            <a:sym typeface="+mn-ea"/>
                          </a:rPr>
                          <m:t>𝑖</m:t>
                        </m:r>
                        <m:r>
                          <a:rPr kumimoji="1" lang="en-US" altLang="zh-CN" b="0" i="1">
                            <a:latin typeface="Cambria Math" panose="02040503050406030204" pitchFamily="18" charset="0"/>
                            <a:sym typeface="+mn-ea"/>
                          </a:rPr>
                          <m:t>=1</m:t>
                        </m:r>
                      </m:sub>
                      <m:sup>
                        <m:r>
                          <a:rPr kumimoji="1" lang="en-US" altLang="zh-CN" b="0" i="1">
                            <a:latin typeface="Cambria Math" panose="02040503050406030204" pitchFamily="18" charset="0"/>
                            <a:sym typeface="+mn-ea"/>
                          </a:rPr>
                          <m:t>𝑛</m:t>
                        </m:r>
                      </m:sup>
                      <m:e>
                        <m:r>
                          <m:rPr>
                            <m:nor/>
                          </m:rPr>
                          <a:rPr kumimoji="1" lang="en-US" altLang="zh-CN" b="0" dirty="0">
                            <a:sym typeface="+mn-ea"/>
                          </a:rPr>
                          <m:t>f</m:t>
                        </m:r>
                        <m:r>
                          <m:rPr>
                            <m:nor/>
                          </m:rPr>
                          <a:rPr kumimoji="1" lang="en-US" altLang="zh-CN" b="0" dirty="0">
                            <a:sym typeface="+mn-ea"/>
                          </a:rPr>
                          <m:t>(</m:t>
                        </m:r>
                        <m:r>
                          <m:rPr>
                            <m:nor/>
                          </m:rPr>
                          <a:rPr kumimoji="1" lang="en-US" altLang="zh-CN" b="0" dirty="0">
                            <a:sym typeface="+mn-ea"/>
                          </a:rPr>
                          <m:t>x</m:t>
                        </m:r>
                        <m:r>
                          <m:rPr>
                            <m:nor/>
                          </m:rPr>
                          <a:rPr kumimoji="1" lang="zh-CN" altLang="en-US" b="0" dirty="0">
                            <a:sym typeface="+mn-ea"/>
                          </a:rPr>
                          <m:t>，</m:t>
                        </m:r>
                        <m:r>
                          <m:rPr>
                            <m:nor/>
                          </m:rPr>
                          <a:rPr kumimoji="1" lang="en-US" altLang="zh-CN" b="0" dirty="0">
                            <a:sym typeface="+mn-ea"/>
                          </a:rPr>
                          <m:t>y</m:t>
                        </m:r>
                        <m:r>
                          <m:rPr>
                            <m:nor/>
                          </m:rPr>
                          <a:rPr kumimoji="1" lang="en-US" altLang="zh-CN" b="0" dirty="0">
                            <a:sym typeface="+mn-ea"/>
                          </a:rPr>
                          <m:t>)</m:t>
                        </m:r>
                      </m:e>
                    </m:nary>
                  </m:oMath>
                </a14:m>
                <a:endParaRPr kumimoji="1" lang="en-US" altLang="zh-CN" b="0" dirty="0">
                  <a:sym typeface="+mn-ea"/>
                </a:endParaRPr>
              </a:p>
              <a:p>
                <a:pPr marL="0" indent="0">
                  <a:buNone/>
                </a:pPr>
                <a:r>
                  <a:rPr kumimoji="1" lang="zh-CN" altLang="en-US" b="0" dirty="0">
                    <a:sym typeface="+mn-ea"/>
                  </a:rPr>
                  <a:t>式中：</a:t>
                </a:r>
                <a:r>
                  <a:rPr kumimoji="1" lang="en-US" altLang="zh-CN" b="0" dirty="0">
                    <a:sym typeface="+mn-ea"/>
                  </a:rPr>
                  <a:t>N</a:t>
                </a:r>
                <a:r>
                  <a:rPr kumimoji="1" lang="zh-CN" altLang="en-US" b="0" dirty="0">
                    <a:sym typeface="+mn-ea"/>
                  </a:rPr>
                  <a:t>为二值图像像素总数</a:t>
                </a:r>
              </a:p>
              <a:p>
                <a:endParaRPr kumimoji="1" lang="en-US" altLang="zh-CN" b="0" dirty="0"/>
              </a:p>
            </p:txBody>
          </p:sp>
        </mc:Choice>
        <mc:Fallback xmlns="">
          <p:sp>
            <p:nvSpPr>
              <p:cNvPr id="3" name="内容占位符 2">
                <a:extLst>
                  <a:ext uri="{FF2B5EF4-FFF2-40B4-BE49-F238E27FC236}">
                    <a16:creationId xmlns:a16="http://schemas.microsoft.com/office/drawing/2014/main" xmlns="" xmlns:a14="http://schemas.microsoft.com/office/drawing/2010/main" id="{910293A5-CFC4-4AC9-982B-6D63E53C1E6C}"/>
                  </a:ext>
                </a:extLst>
              </p:cNvPr>
              <p:cNvSpPr>
                <a:spLocks noGrp="1" noRot="1" noChangeAspect="1" noMove="1" noResize="1" noEditPoints="1" noAdjustHandles="1" noChangeArrowheads="1" noChangeShapeType="1" noTextEdit="1"/>
              </p:cNvSpPr>
              <p:nvPr>
                <p:ph idx="1"/>
              </p:nvPr>
            </p:nvSpPr>
            <p:spPr>
              <a:xfrm>
                <a:off x="539750" y="1196980"/>
                <a:ext cx="7848600" cy="5400371"/>
              </a:xfrm>
              <a:blipFill rotWithShape="0">
                <a:blip r:embed="rId2"/>
                <a:stretch>
                  <a:fillRect l="-1476" r="-6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1068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marL="0" indent="0">
                  <a:buNone/>
                </a:pPr>
                <a:r>
                  <a:rPr kumimoji="1" lang="en-US" altLang="zh-CN" b="0" dirty="0">
                    <a:sym typeface="+mn-ea"/>
                  </a:rPr>
                  <a:t>2</a:t>
                </a:r>
                <a:r>
                  <a:rPr kumimoji="1" lang="zh-CN" altLang="en-US" b="0" dirty="0">
                    <a:sym typeface="+mn-ea"/>
                  </a:rPr>
                  <a:t>）周长</a:t>
                </a:r>
                <a:endParaRPr kumimoji="1" lang="en-US" altLang="zh-CN" b="0" dirty="0">
                  <a:sym typeface="+mn-ea"/>
                </a:endParaRPr>
              </a:p>
              <a:p>
                <a:pPr marL="0" indent="0">
                  <a:buNone/>
                </a:pPr>
                <a:r>
                  <a:rPr kumimoji="1" lang="zh-CN" altLang="en-US" b="0" dirty="0">
                    <a:sym typeface="+mn-ea"/>
                  </a:rPr>
                  <a:t>   周长就是边界的长度，是一种简单的边界全局特征，也是区域形状的一个重要整体参数，它是指所包围区域轮廓的周长。</a:t>
                </a:r>
              </a:p>
              <a:p>
                <a:pPr marL="0" indent="0">
                  <a:buNone/>
                </a:pPr>
                <a:r>
                  <a:rPr kumimoji="1" lang="zh-CN" altLang="en-US" b="0" dirty="0">
                    <a:sym typeface="+mn-ea"/>
                  </a:rPr>
                  <a:t>  周长的计算公式为</a:t>
                </a:r>
                <a:endParaRPr kumimoji="1" lang="en-US" altLang="zh-CN" b="0" dirty="0">
                  <a:sym typeface="+mn-ea"/>
                </a:endParaRPr>
              </a:p>
              <a:p>
                <a:pPr marL="0" indent="0" algn="ctr">
                  <a:buNone/>
                </a:pPr>
                <a:r>
                  <a:rPr kumimoji="1" lang="en-US" altLang="zh-CN" b="0" dirty="0">
                    <a:sym typeface="+mn-ea"/>
                  </a:rPr>
                  <a:t>P=</a:t>
                </a:r>
                <a14:m>
                  <m:oMath xmlns:m="http://schemas.openxmlformats.org/officeDocument/2006/math">
                    <m:nary>
                      <m:naryPr>
                        <m:chr m:val="∑"/>
                        <m:ctrlPr>
                          <a:rPr kumimoji="1" lang="en-US" altLang="zh-CN" b="0" i="1">
                            <a:latin typeface="Cambria Math" panose="02040503050406030204" pitchFamily="18" charset="0"/>
                            <a:sym typeface="+mn-ea"/>
                          </a:rPr>
                        </m:ctrlPr>
                      </m:naryPr>
                      <m:sub>
                        <m:r>
                          <a:rPr kumimoji="1" lang="en-US" altLang="zh-CN" b="0" i="1">
                            <a:latin typeface="Cambria Math" panose="02040503050406030204" pitchFamily="18" charset="0"/>
                            <a:sym typeface="+mn-ea"/>
                          </a:rPr>
                          <m:t>𝑖</m:t>
                        </m:r>
                        <m:r>
                          <a:rPr kumimoji="1" lang="en-US" altLang="zh-CN" b="0" i="1">
                            <a:latin typeface="Cambria Math" panose="02040503050406030204" pitchFamily="18" charset="0"/>
                            <a:sym typeface="+mn-ea"/>
                          </a:rPr>
                          <m:t>=1</m:t>
                        </m:r>
                      </m:sub>
                      <m:sup>
                        <m:r>
                          <a:rPr kumimoji="1" lang="en-US" altLang="zh-CN" b="0" i="1">
                            <a:latin typeface="Cambria Math" panose="02040503050406030204" pitchFamily="18" charset="0"/>
                            <a:sym typeface="+mn-ea"/>
                          </a:rPr>
                          <m:t>𝑁</m:t>
                        </m:r>
                      </m:sup>
                      <m:e>
                        <m:sSub>
                          <m:sSubPr>
                            <m:ctrlPr>
                              <a:rPr kumimoji="1" lang="en-US" altLang="zh-CN" b="0" i="1">
                                <a:latin typeface="Cambria Math" panose="02040503050406030204" pitchFamily="18" charset="0"/>
                                <a:sym typeface="+mn-ea"/>
                              </a:rPr>
                            </m:ctrlPr>
                          </m:sSubPr>
                          <m:e>
                            <m:r>
                              <a:rPr kumimoji="1" lang="en-US" altLang="zh-CN" b="0" i="1">
                                <a:latin typeface="Cambria Math" panose="02040503050406030204" pitchFamily="18" charset="0"/>
                                <a:sym typeface="+mn-ea"/>
                              </a:rPr>
                              <m:t>𝑛</m:t>
                            </m:r>
                          </m:e>
                          <m:sub>
                            <m:r>
                              <a:rPr kumimoji="1" lang="en-US" altLang="zh-CN" b="0" i="1">
                                <a:latin typeface="Cambria Math" panose="02040503050406030204" pitchFamily="18" charset="0"/>
                                <a:sym typeface="+mn-ea"/>
                              </a:rPr>
                              <m:t>𝑖</m:t>
                            </m:r>
                          </m:sub>
                        </m:sSub>
                      </m:e>
                    </m:nary>
                  </m:oMath>
                </a14:m>
                <a:endParaRPr kumimoji="1" lang="en-US" altLang="zh-CN" b="0" dirty="0">
                  <a:sym typeface="+mn-ea"/>
                </a:endParaRPr>
              </a:p>
              <a:p>
                <a:pPr marL="0" indent="0">
                  <a:buNone/>
                </a:pPr>
                <a:r>
                  <a:rPr kumimoji="1" lang="zh-CN" altLang="en-US" b="0" dirty="0">
                    <a:sym typeface="+mn-ea"/>
                  </a:rPr>
                  <a:t>式中：</a:t>
                </a:r>
                <a:r>
                  <a:rPr kumimoji="1" lang="en-US" altLang="zh-CN" b="0" dirty="0">
                    <a:sym typeface="+mn-ea"/>
                  </a:rPr>
                  <a:t>N</a:t>
                </a:r>
                <a:r>
                  <a:rPr kumimoji="1" lang="zh-CN" altLang="en-US" b="0" dirty="0">
                    <a:sym typeface="+mn-ea"/>
                  </a:rPr>
                  <a:t>为边界点数；</a:t>
                </a:r>
                <a14:m>
                  <m:oMath xmlns:m="http://schemas.openxmlformats.org/officeDocument/2006/math">
                    <m:sSub>
                      <m:sSubPr>
                        <m:ctrlPr>
                          <a:rPr kumimoji="1" lang="en-US" altLang="zh-CN" b="0" i="1">
                            <a:latin typeface="Cambria Math" panose="02040503050406030204" pitchFamily="18" charset="0"/>
                            <a:sym typeface="+mn-ea"/>
                          </a:rPr>
                        </m:ctrlPr>
                      </m:sSubPr>
                      <m:e>
                        <m:r>
                          <a:rPr kumimoji="1" lang="en-US" altLang="zh-CN" b="0" i="1">
                            <a:latin typeface="Cambria Math" panose="02040503050406030204" pitchFamily="18" charset="0"/>
                            <a:sym typeface="+mn-ea"/>
                          </a:rPr>
                          <m:t>𝑛</m:t>
                        </m:r>
                      </m:e>
                      <m:sub>
                        <m:r>
                          <a:rPr kumimoji="1" lang="en-US" altLang="zh-CN" b="0" i="1">
                            <a:latin typeface="Cambria Math" panose="02040503050406030204" pitchFamily="18" charset="0"/>
                            <a:sym typeface="+mn-ea"/>
                          </a:rPr>
                          <m:t>𝑖</m:t>
                        </m:r>
                      </m:sub>
                    </m:sSub>
                    <m:r>
                      <a:rPr kumimoji="1" lang="en-US" altLang="zh-CN" b="0" i="1">
                        <a:latin typeface="Cambria Math" panose="02040503050406030204" pitchFamily="18" charset="0"/>
                        <a:sym typeface="+mn-ea"/>
                      </a:rPr>
                      <m:t>=</m:t>
                    </m:r>
                    <m:d>
                      <m:dPr>
                        <m:begChr m:val="{"/>
                        <m:endChr m:val=""/>
                        <m:ctrlPr>
                          <a:rPr kumimoji="1" lang="en-US" altLang="zh-CN" b="0" i="1">
                            <a:latin typeface="Cambria Math" panose="02040503050406030204" pitchFamily="18" charset="0"/>
                            <a:sym typeface="+mn-ea"/>
                          </a:rPr>
                        </m:ctrlPr>
                      </m:dPr>
                      <m:e>
                        <m:eqArr>
                          <m:eqArrPr>
                            <m:ctrlPr>
                              <a:rPr kumimoji="1" lang="en-US" altLang="zh-CN" b="0" i="1">
                                <a:latin typeface="Cambria Math" panose="02040503050406030204" pitchFamily="18" charset="0"/>
                                <a:sym typeface="+mn-ea"/>
                              </a:rPr>
                            </m:ctrlPr>
                          </m:eqArrPr>
                          <m:e>
                            <m:rad>
                              <m:radPr>
                                <m:degHide m:val="on"/>
                                <m:ctrlPr>
                                  <a:rPr kumimoji="1" lang="en-US" altLang="zh-CN" b="0" i="1">
                                    <a:latin typeface="Cambria Math" panose="02040503050406030204" pitchFamily="18" charset="0"/>
                                    <a:sym typeface="+mn-ea"/>
                                  </a:rPr>
                                </m:ctrlPr>
                              </m:radPr>
                              <m:deg/>
                              <m:e>
                                <m:r>
                                  <a:rPr kumimoji="1" lang="en-US" altLang="zh-CN" b="0" i="1">
                                    <a:latin typeface="Cambria Math" panose="02040503050406030204" pitchFamily="18" charset="0"/>
                                    <a:sym typeface="+mn-ea"/>
                                  </a:rPr>
                                  <m:t>2</m:t>
                                </m:r>
                              </m:e>
                            </m:rad>
                            <m:r>
                              <a:rPr kumimoji="1" lang="en-US" altLang="zh-CN" b="0" i="1">
                                <a:latin typeface="Cambria Math" panose="02040503050406030204" pitchFamily="18" charset="0"/>
                                <a:sym typeface="+mn-ea"/>
                              </a:rPr>
                              <m:t>,  </m:t>
                            </m:r>
                            <m:r>
                              <a:rPr kumimoji="1" lang="en-US" altLang="zh-CN" b="0" i="1">
                                <a:latin typeface="Cambria Math" panose="02040503050406030204" pitchFamily="18" charset="0"/>
                                <a:sym typeface="+mn-ea"/>
                              </a:rPr>
                              <m:t>𝑥</m:t>
                            </m:r>
                            <m:r>
                              <a:rPr kumimoji="1" lang="en-US" altLang="zh-CN" b="0" i="1">
                                <a:latin typeface="Cambria Math" panose="02040503050406030204" pitchFamily="18" charset="0"/>
                                <a:sym typeface="+mn-ea"/>
                              </a:rPr>
                              <m:t> </m:t>
                            </m:r>
                            <m:r>
                              <m:rPr>
                                <m:sty m:val="p"/>
                              </m:rPr>
                              <a:rPr kumimoji="1" lang="en-US" altLang="zh-CN" b="0" i="1">
                                <a:latin typeface="Cambria Math" panose="02040503050406030204" pitchFamily="18" charset="0"/>
                                <a:sym typeface="+mn-ea"/>
                              </a:rPr>
                              <m:t>mod</m:t>
                            </m:r>
                            <m:r>
                              <a:rPr kumimoji="1" lang="en-US" altLang="zh-CN" b="0" i="1">
                                <a:latin typeface="Cambria Math" panose="02040503050406030204" pitchFamily="18" charset="0"/>
                                <a:sym typeface="+mn-ea"/>
                              </a:rPr>
                              <m:t>2=1</m:t>
                            </m:r>
                          </m:e>
                          <m:e>
                            <m:r>
                              <a:rPr kumimoji="1" lang="en-US" altLang="zh-CN" b="0" i="1">
                                <a:latin typeface="Cambria Math" panose="02040503050406030204" pitchFamily="18" charset="0"/>
                                <a:sym typeface="+mn-ea"/>
                              </a:rPr>
                              <m:t>1,  </m:t>
                            </m:r>
                            <m:r>
                              <a:rPr kumimoji="1" lang="en-US" altLang="zh-CN" b="0" i="1">
                                <a:latin typeface="Cambria Math" panose="02040503050406030204" pitchFamily="18" charset="0"/>
                                <a:sym typeface="+mn-ea"/>
                              </a:rPr>
                              <m:t>𝑥</m:t>
                            </m:r>
                            <m:r>
                              <a:rPr kumimoji="1" lang="en-US" altLang="zh-CN" b="0" i="1">
                                <a:latin typeface="Cambria Math" panose="02040503050406030204" pitchFamily="18" charset="0"/>
                                <a:sym typeface="+mn-ea"/>
                              </a:rPr>
                              <m:t> </m:t>
                            </m:r>
                            <m:r>
                              <m:rPr>
                                <m:sty m:val="p"/>
                              </m:rPr>
                              <a:rPr kumimoji="1" lang="en-US" altLang="zh-CN" b="0" i="1">
                                <a:latin typeface="Cambria Math" panose="02040503050406030204" pitchFamily="18" charset="0"/>
                                <a:sym typeface="+mn-ea"/>
                              </a:rPr>
                              <m:t>mod</m:t>
                            </m:r>
                            <m:r>
                              <a:rPr kumimoji="1" lang="en-US" altLang="zh-CN" b="0" i="1">
                                <a:latin typeface="Cambria Math" panose="02040503050406030204" pitchFamily="18" charset="0"/>
                                <a:sym typeface="+mn-ea"/>
                              </a:rPr>
                              <m:t>2=0</m:t>
                            </m:r>
                          </m:e>
                        </m:eqArr>
                      </m:e>
                    </m:d>
                  </m:oMath>
                </a14:m>
                <a:endParaRPr kumimoji="1" lang="en-US" altLang="zh-CN" b="0" dirty="0"/>
              </a:p>
            </p:txBody>
          </p:sp>
        </mc:Choice>
        <mc:Fallback xmlns="">
          <p:sp>
            <p:nvSpPr>
              <p:cNvPr id="3" name="内容占位符 2">
                <a:extLst>
                  <a:ext uri="{FF2B5EF4-FFF2-40B4-BE49-F238E27FC236}">
                    <a16:creationId xmlns:a16="http://schemas.microsoft.com/office/drawing/2014/main" xmlns="" id="{910293A5-CFC4-4AC9-982B-6D63E53C1E6C}"/>
                  </a:ext>
                </a:extLst>
              </p:cNvPr>
              <p:cNvSpPr>
                <a:spLocks noGrp="1" noRot="1" noChangeAspect="1" noMove="1" noResize="1" noEditPoints="1" noAdjustHandles="1" noChangeArrowheads="1" noChangeShapeType="1" noTextEdit="1"/>
              </p:cNvSpPr>
              <p:nvPr>
                <p:ph idx="1"/>
              </p:nvPr>
            </p:nvSpPr>
            <p:spPr>
              <a:xfrm>
                <a:off x="539750" y="1196980"/>
                <a:ext cx="7848600" cy="5400371"/>
              </a:xfrm>
              <a:blipFill rotWithShape="0">
                <a:blip r:embed="rId2"/>
                <a:stretch>
                  <a:fillRect l="-6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5480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marL="0" indent="0">
                  <a:buNone/>
                </a:pPr>
                <a:r>
                  <a:rPr kumimoji="1" lang="en-US" altLang="zh-CN" b="0" dirty="0"/>
                  <a:t>3)</a:t>
                </a:r>
                <a:r>
                  <a:rPr kumimoji="1" lang="zh-CN" altLang="en-US" b="0" dirty="0"/>
                  <a:t>形状参数</a:t>
                </a:r>
              </a:p>
              <a:p>
                <a:pPr marL="0" indent="0">
                  <a:buNone/>
                </a:pPr>
                <a:r>
                  <a:rPr kumimoji="1" lang="zh-CN" altLang="en-US" b="0" dirty="0"/>
                  <a:t>      形状参数</a:t>
                </a:r>
                <a:r>
                  <a:rPr kumimoji="1" lang="en-US" altLang="zh-CN" b="0" dirty="0"/>
                  <a:t>F</a:t>
                </a:r>
                <a:r>
                  <a:rPr kumimoji="1" lang="zh-CN" altLang="en-US" b="0" dirty="0"/>
                  <a:t>是根据区域的周长和区域的面积计算出来的，其定义为</a:t>
                </a:r>
                <a:endParaRPr kumimoji="1" lang="en-US" altLang="zh-CN" b="0" dirty="0"/>
              </a:p>
              <a:p>
                <a:pPr marL="0" indent="0" algn="ctr">
                  <a:buNone/>
                </a:pPr>
                <a:r>
                  <a:rPr kumimoji="1" lang="en-US" altLang="zh-CN" sz="3600" b="0" dirty="0"/>
                  <a:t>F=</a:t>
                </a:r>
                <a14:m>
                  <m:oMath xmlns:m="http://schemas.openxmlformats.org/officeDocument/2006/math">
                    <m:box>
                      <m:boxPr>
                        <m:ctrlPr>
                          <a:rPr kumimoji="1" lang="en-US" altLang="zh-CN" sz="3600" b="0" i="1" smtClean="0">
                            <a:latin typeface="Cambria Math" panose="02040503050406030204" pitchFamily="18" charset="0"/>
                          </a:rPr>
                        </m:ctrlPr>
                      </m:boxPr>
                      <m:e>
                        <m:argPr>
                          <m:argSz m:val="-1"/>
                        </m:argPr>
                        <m:f>
                          <m:fPr>
                            <m:ctrlPr>
                              <a:rPr kumimoji="1" lang="en-US" altLang="zh-CN" sz="3600" b="0" i="1" smtClean="0">
                                <a:latin typeface="Cambria Math" panose="02040503050406030204" pitchFamily="18" charset="0"/>
                              </a:rPr>
                            </m:ctrlPr>
                          </m:fPr>
                          <m:num>
                            <m:sSup>
                              <m:sSupPr>
                                <m:ctrlPr>
                                  <a:rPr kumimoji="1" lang="en-US" altLang="zh-CN" sz="3600" b="0" i="1" smtClean="0">
                                    <a:latin typeface="Cambria Math" panose="02040503050406030204" pitchFamily="18" charset="0"/>
                                  </a:rPr>
                                </m:ctrlPr>
                              </m:sSupPr>
                              <m:e>
                                <m:d>
                                  <m:dPr>
                                    <m:begChr m:val="‖"/>
                                    <m:endChr m:val="‖"/>
                                    <m:ctrlPr>
                                      <a:rPr kumimoji="1" lang="en-US" altLang="zh-CN" sz="3600" b="0" i="1" smtClean="0">
                                        <a:latin typeface="Cambria Math" panose="02040503050406030204" pitchFamily="18" charset="0"/>
                                      </a:rPr>
                                    </m:ctrlPr>
                                  </m:dPr>
                                  <m:e>
                                    <m:r>
                                      <a:rPr kumimoji="1" lang="en-US" altLang="zh-CN" sz="3600" b="0" i="1" smtClean="0">
                                        <a:latin typeface="Cambria Math" panose="02040503050406030204" pitchFamily="18" charset="0"/>
                                      </a:rPr>
                                      <m:t>𝑃</m:t>
                                    </m:r>
                                  </m:e>
                                </m:d>
                              </m:e>
                              <m:sup>
                                <m:r>
                                  <a:rPr kumimoji="1" lang="en-US" altLang="zh-CN" sz="3600" b="0" i="1" smtClean="0">
                                    <a:latin typeface="Cambria Math" panose="02040503050406030204" pitchFamily="18" charset="0"/>
                                  </a:rPr>
                                  <m:t>2</m:t>
                                </m:r>
                              </m:sup>
                            </m:sSup>
                          </m:num>
                          <m:den>
                            <m:r>
                              <a:rPr kumimoji="1" lang="en-US" altLang="zh-CN" sz="3600" b="0" i="1" smtClean="0">
                                <a:latin typeface="Cambria Math" panose="02040503050406030204" pitchFamily="18" charset="0"/>
                              </a:rPr>
                              <m:t>4</m:t>
                            </m:r>
                            <m:r>
                              <a:rPr kumimoji="1" lang="zh-CN" altLang="en-US" sz="3600" b="0" i="1" smtClean="0">
                                <a:latin typeface="Cambria Math" panose="02040503050406030204" pitchFamily="18" charset="0"/>
                              </a:rPr>
                              <m:t>𝜋</m:t>
                            </m:r>
                            <m:r>
                              <a:rPr kumimoji="1" lang="en-US" altLang="zh-CN" sz="3600" b="0" i="1">
                                <a:latin typeface="Cambria Math" panose="02040503050406030204" pitchFamily="18" charset="0"/>
                              </a:rPr>
                              <m:t>×</m:t>
                            </m:r>
                            <m:r>
                              <a:rPr kumimoji="1" lang="en-US" altLang="zh-CN" sz="3600" b="0" i="1" smtClean="0">
                                <a:latin typeface="Cambria Math" panose="02040503050406030204" pitchFamily="18" charset="0"/>
                              </a:rPr>
                              <m:t>𝐴</m:t>
                            </m:r>
                          </m:den>
                        </m:f>
                      </m:e>
                    </m:box>
                  </m:oMath>
                </a14:m>
                <a:endParaRPr kumimoji="1" lang="en-US" altLang="zh-CN" sz="3600" b="0" dirty="0"/>
              </a:p>
              <a:p>
                <a:pPr marL="0" indent="0">
                  <a:buNone/>
                </a:pPr>
                <a:r>
                  <a:rPr kumimoji="1" lang="zh-CN" altLang="en-US" b="0" dirty="0"/>
                  <a:t>式中：</a:t>
                </a:r>
                <a:r>
                  <a:rPr kumimoji="1" lang="en-US" altLang="zh-CN" b="0" dirty="0"/>
                  <a:t>P</a:t>
                </a:r>
                <a:r>
                  <a:rPr kumimoji="1" lang="zh-CN" altLang="en-US" b="0" dirty="0"/>
                  <a:t>为区域的周长；</a:t>
                </a:r>
                <a:r>
                  <a:rPr kumimoji="1" lang="en-US" altLang="zh-CN" b="0" dirty="0"/>
                  <a:t>A</a:t>
                </a:r>
                <a:r>
                  <a:rPr kumimoji="1" lang="zh-CN" altLang="en-US" b="0" dirty="0"/>
                  <a:t>为区域的面积。</a:t>
                </a:r>
              </a:p>
              <a:p>
                <a:pPr marL="0" indent="0">
                  <a:buNone/>
                </a:pPr>
                <a:r>
                  <a:rPr kumimoji="1" lang="zh-CN" altLang="en-US" b="0" dirty="0"/>
                  <a:t>由式可见，连续区域为圆形时</a:t>
                </a:r>
                <a:r>
                  <a:rPr kumimoji="1" lang="en-US" altLang="zh-CN" b="0" dirty="0"/>
                  <a:t>F</a:t>
                </a:r>
                <a:r>
                  <a:rPr kumimoji="1" lang="zh-CN" altLang="en-US" b="0" dirty="0"/>
                  <a:t>为</a:t>
                </a:r>
                <a:r>
                  <a:rPr kumimoji="1" lang="en-US" altLang="zh-CN" b="0" dirty="0"/>
                  <a:t>1</a:t>
                </a:r>
                <a:r>
                  <a:rPr kumimoji="1" lang="zh-CN" altLang="en-US" b="0" dirty="0"/>
                  <a:t>。当区域为其他形状时</a:t>
                </a:r>
                <a:r>
                  <a:rPr kumimoji="1" lang="en-US" altLang="zh-CN" b="0" dirty="0"/>
                  <a:t>F</a:t>
                </a:r>
                <a:r>
                  <a:rPr kumimoji="1" lang="zh-CN" altLang="en-US" b="0" dirty="0"/>
                  <a:t>大于</a:t>
                </a:r>
                <a:r>
                  <a:rPr kumimoji="1" lang="en-US" altLang="zh-CN" b="0" dirty="0"/>
                  <a:t>1,</a:t>
                </a:r>
                <a:r>
                  <a:rPr kumimoji="1" lang="zh-CN" altLang="en-US" b="0" dirty="0"/>
                  <a:t>当区域为圆时</a:t>
                </a:r>
                <a:r>
                  <a:rPr kumimoji="1" lang="en-US" altLang="zh-CN" b="0" dirty="0"/>
                  <a:t>F</a:t>
                </a:r>
                <a:r>
                  <a:rPr kumimoji="1" lang="zh-CN" altLang="en-US" b="0" dirty="0"/>
                  <a:t>值达到最小。</a:t>
                </a:r>
                <a:endParaRPr kumimoji="1" lang="en-US" altLang="zh-CN" b="0" dirty="0"/>
              </a:p>
            </p:txBody>
          </p:sp>
        </mc:Choice>
        <mc:Fallback xmlns="">
          <p:sp>
            <p:nvSpPr>
              <p:cNvPr id="3" name="内容占位符 2">
                <a:extLst>
                  <a:ext uri="{FF2B5EF4-FFF2-40B4-BE49-F238E27FC236}">
                    <a16:creationId xmlns:a16="http://schemas.microsoft.com/office/drawing/2014/main" xmlns="" xmlns:a14="http://schemas.microsoft.com/office/drawing/2010/main" id="{910293A5-CFC4-4AC9-982B-6D63E53C1E6C}"/>
                  </a:ext>
                </a:extLst>
              </p:cNvPr>
              <p:cNvSpPr>
                <a:spLocks noGrp="1" noRot="1" noChangeAspect="1" noMove="1" noResize="1" noEditPoints="1" noAdjustHandles="1" noChangeArrowheads="1" noChangeShapeType="1" noTextEdit="1"/>
              </p:cNvSpPr>
              <p:nvPr>
                <p:ph idx="1"/>
              </p:nvPr>
            </p:nvSpPr>
            <p:spPr>
              <a:xfrm>
                <a:off x="539750" y="1196980"/>
                <a:ext cx="7848600" cy="5400371"/>
              </a:xfrm>
              <a:blipFill rotWithShape="0">
                <a:blip r:embed="rId3"/>
                <a:stretch>
                  <a:fillRect l="-699" r="-6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16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60213" y="964199"/>
                <a:ext cx="7848600" cy="5400371"/>
              </a:xfrm>
            </p:spPr>
            <p:txBody>
              <a:bodyPr/>
              <a:lstStyle/>
              <a:p>
                <a:pPr marL="0" indent="0">
                  <a:buNone/>
                </a:pPr>
                <a:r>
                  <a:rPr kumimoji="1" lang="en-US" altLang="zh-CN" b="0" dirty="0"/>
                  <a:t>4)</a:t>
                </a:r>
                <a:r>
                  <a:rPr kumimoji="1" lang="zh-CN" altLang="en-US" b="0" dirty="0"/>
                  <a:t>球状性</a:t>
                </a:r>
              </a:p>
              <a:p>
                <a:pPr marL="0" indent="0">
                  <a:buNone/>
                </a:pPr>
                <a:r>
                  <a:rPr kumimoji="1" lang="zh-CN" altLang="en-US" b="0" dirty="0"/>
                  <a:t>       球状性</a:t>
                </a:r>
                <a:r>
                  <a:rPr kumimoji="1" lang="en-US" altLang="zh-CN" b="0" dirty="0"/>
                  <a:t>S</a:t>
                </a:r>
                <a:r>
                  <a:rPr kumimoji="1" lang="zh-CN" altLang="en-US" b="0" dirty="0"/>
                  <a:t>既可以描述二维目标也可以描述三维目标。它的定义为</a:t>
                </a:r>
                <a:endParaRPr kumimoji="1" lang="en-US" altLang="zh-CN" b="0" dirty="0"/>
              </a:p>
              <a:p>
                <a:pPr marL="0" indent="0" algn="ctr">
                  <a:buNone/>
                </a:pPr>
                <a:r>
                  <a:rPr kumimoji="1" lang="en-US" altLang="zh-CN" b="0" dirty="0"/>
                  <a:t>S=</a:t>
                </a:r>
                <a14:m>
                  <m:oMath xmlns:m="http://schemas.openxmlformats.org/officeDocument/2006/math">
                    <m:sSub>
                      <m:sSubPr>
                        <m:ctrlPr>
                          <a:rPr kumimoji="1" lang="en-US" altLang="zh-CN" b="0" i="1" smtClean="0">
                            <a:latin typeface="Cambria Math" panose="02040503050406030204" pitchFamily="18" charset="0"/>
                          </a:rPr>
                        </m:ctrlPr>
                      </m:sSubPr>
                      <m:e>
                        <m:r>
                          <m:rPr>
                            <m:sty m:val="p"/>
                          </m:rPr>
                          <a:rPr kumimoji="1" lang="en-US" altLang="zh-CN" b="0" i="1" smtClean="0">
                            <a:latin typeface="Cambria Math" panose="02040503050406030204" pitchFamily="18" charset="0"/>
                          </a:rPr>
                          <m:t>r</m:t>
                        </m:r>
                      </m:e>
                      <m:sub>
                        <m:r>
                          <a:rPr kumimoji="1" lang="en-US" altLang="zh-CN" b="0" i="1" smtClean="0">
                            <a:latin typeface="Cambria Math" panose="02040503050406030204" pitchFamily="18" charset="0"/>
                          </a:rPr>
                          <m:t>1</m:t>
                        </m:r>
                      </m:sub>
                    </m:sSub>
                  </m:oMath>
                </a14:m>
                <a:r>
                  <a:rPr kumimoji="1" lang="en-US" altLang="zh-CN" b="0" dirty="0"/>
                  <a:t>/</a:t>
                </a:r>
                <a14:m>
                  <m:oMath xmlns:m="http://schemas.openxmlformats.org/officeDocument/2006/math">
                    <m:sSub>
                      <m:sSubPr>
                        <m:ctrlPr>
                          <a:rPr kumimoji="1" lang="en-US" altLang="zh-CN" b="0" i="1">
                            <a:latin typeface="Cambria Math" panose="02040503050406030204" pitchFamily="18" charset="0"/>
                          </a:rPr>
                        </m:ctrlPr>
                      </m:sSubPr>
                      <m:e>
                        <m:r>
                          <m:rPr>
                            <m:sty m:val="p"/>
                          </m:rPr>
                          <a:rPr kumimoji="1" lang="en-US" altLang="zh-CN" b="0" i="1">
                            <a:latin typeface="Cambria Math" panose="02040503050406030204" pitchFamily="18" charset="0"/>
                          </a:rPr>
                          <m:t>r</m:t>
                        </m:r>
                      </m:e>
                      <m:sub>
                        <m:r>
                          <a:rPr kumimoji="1" lang="en-US" altLang="zh-CN" b="0" i="1" smtClean="0">
                            <a:latin typeface="Cambria Math" panose="02040503050406030204" pitchFamily="18" charset="0"/>
                          </a:rPr>
                          <m:t>2</m:t>
                        </m:r>
                      </m:sub>
                    </m:sSub>
                  </m:oMath>
                </a14:m>
                <a:endParaRPr kumimoji="1" lang="zh-CN" altLang="en-US" b="0" dirty="0"/>
              </a:p>
              <a:p>
                <a:pPr marL="0" indent="0">
                  <a:buNone/>
                </a:pPr>
                <a:r>
                  <a:rPr kumimoji="1" lang="zh-CN" altLang="en-US" b="0" dirty="0"/>
                  <a:t>式中：</a:t>
                </a:r>
                <a14:m>
                  <m:oMath xmlns:m="http://schemas.openxmlformats.org/officeDocument/2006/math">
                    <m:sSub>
                      <m:sSubPr>
                        <m:ctrlPr>
                          <a:rPr kumimoji="1" lang="en-US" altLang="zh-CN" b="0" i="1">
                            <a:latin typeface="Cambria Math" panose="02040503050406030204" pitchFamily="18" charset="0"/>
                          </a:rPr>
                        </m:ctrlPr>
                      </m:sSubPr>
                      <m:e>
                        <m:r>
                          <m:rPr>
                            <m:sty m:val="p"/>
                          </m:rPr>
                          <a:rPr kumimoji="1" lang="en-US" altLang="zh-CN" b="0" i="1">
                            <a:latin typeface="Cambria Math" panose="02040503050406030204" pitchFamily="18" charset="0"/>
                          </a:rPr>
                          <m:t>r</m:t>
                        </m:r>
                      </m:e>
                      <m:sub>
                        <m:r>
                          <a:rPr kumimoji="1" lang="en-US" altLang="zh-CN" b="0" i="1">
                            <a:latin typeface="Cambria Math" panose="02040503050406030204" pitchFamily="18" charset="0"/>
                          </a:rPr>
                          <m:t>1</m:t>
                        </m:r>
                      </m:sub>
                    </m:sSub>
                  </m:oMath>
                </a14:m>
                <a:r>
                  <a:rPr kumimoji="1" lang="zh-CN" altLang="en-US" b="0" dirty="0"/>
                  <a:t>为区域重心到边界的最短距离；</a:t>
                </a:r>
                <a14:m>
                  <m:oMath xmlns:m="http://schemas.openxmlformats.org/officeDocument/2006/math">
                    <m:sSub>
                      <m:sSubPr>
                        <m:ctrlPr>
                          <a:rPr kumimoji="1" lang="en-US" altLang="zh-CN" b="0" i="1">
                            <a:latin typeface="Cambria Math" panose="02040503050406030204" pitchFamily="18" charset="0"/>
                          </a:rPr>
                        </m:ctrlPr>
                      </m:sSubPr>
                      <m:e>
                        <m:r>
                          <m:rPr>
                            <m:sty m:val="p"/>
                          </m:rPr>
                          <a:rPr kumimoji="1" lang="en-US" altLang="zh-CN" b="0" i="1">
                            <a:latin typeface="Cambria Math" panose="02040503050406030204" pitchFamily="18" charset="0"/>
                          </a:rPr>
                          <m:t>r</m:t>
                        </m:r>
                      </m:e>
                      <m:sub>
                        <m:r>
                          <a:rPr kumimoji="1" lang="en-US" altLang="zh-CN" b="0" i="1">
                            <a:latin typeface="Cambria Math" panose="02040503050406030204" pitchFamily="18" charset="0"/>
                          </a:rPr>
                          <m:t>2</m:t>
                        </m:r>
                      </m:sub>
                    </m:sSub>
                  </m:oMath>
                </a14:m>
                <a:r>
                  <a:rPr kumimoji="1" lang="zh-CN" altLang="en-US" b="0" dirty="0"/>
                  <a:t>为区域重心到边界的最大距离。</a:t>
                </a:r>
                <a:endParaRPr kumimoji="1" lang="en-US" altLang="zh-CN" b="0" dirty="0"/>
              </a:p>
              <a:p>
                <a:pPr marL="0" indent="0">
                  <a:buNone/>
                </a:pPr>
                <a:r>
                  <a:rPr kumimoji="1" lang="en-US" altLang="zh-CN" b="0" dirty="0"/>
                  <a:t>5)</a:t>
                </a:r>
                <a:r>
                  <a:rPr kumimoji="1" lang="zh-CN" altLang="en-US" b="0" dirty="0"/>
                  <a:t>圆形性</a:t>
                </a:r>
              </a:p>
              <a:p>
                <a:pPr marL="0" indent="0">
                  <a:buNone/>
                </a:pPr>
                <a:r>
                  <a:rPr kumimoji="1" lang="zh-CN" altLang="en-US" b="0" dirty="0"/>
                  <a:t>圆形性</a:t>
                </a:r>
                <a:r>
                  <a:rPr kumimoji="1" lang="en-US" altLang="zh-CN" b="0" dirty="0"/>
                  <a:t>C</a:t>
                </a:r>
                <a:r>
                  <a:rPr kumimoji="1" lang="zh-CN" altLang="en-US" b="0" dirty="0"/>
                  <a:t>也是反映目标区域形状的一个参数，是一个用目标区域中所有</a:t>
                </a:r>
              </a:p>
              <a:p>
                <a:pPr marL="0" indent="0">
                  <a:buNone/>
                </a:pPr>
                <a:r>
                  <a:rPr kumimoji="1" lang="zh-CN" altLang="en-US" b="0" dirty="0"/>
                  <a:t>界点定义的特征量。其定义为</a:t>
                </a:r>
                <a:endParaRPr kumimoji="1" lang="en-US" altLang="zh-CN" b="0" dirty="0"/>
              </a:p>
              <a:p>
                <a:pPr marL="0" indent="0" algn="ctr">
                  <a:buNone/>
                </a:pPr>
                <a:r>
                  <a:rPr kumimoji="1" lang="en-US" altLang="zh-CN" sz="2400" b="0" dirty="0"/>
                  <a:t>C=</a:t>
                </a:r>
                <a14:m>
                  <m:oMath xmlns:m="http://schemas.openxmlformats.org/officeDocument/2006/math">
                    <m:box>
                      <m:boxPr>
                        <m:ctrlPr>
                          <a:rPr kumimoji="1" lang="en-US" altLang="zh-CN" sz="2400" b="0" i="1" smtClean="0">
                            <a:latin typeface="Cambria Math" panose="02040503050406030204" pitchFamily="18" charset="0"/>
                          </a:rPr>
                        </m:ctrlPr>
                      </m:boxPr>
                      <m:e>
                        <m:argPr>
                          <m:argSz m:val="-1"/>
                        </m:argPr>
                        <m:f>
                          <m:fPr>
                            <m:ctrlPr>
                              <a:rPr kumimoji="1" lang="en-US" altLang="zh-CN" sz="2400" b="0" i="1" smtClean="0">
                                <a:latin typeface="Cambria Math" panose="02040503050406030204" pitchFamily="18" charset="0"/>
                              </a:rPr>
                            </m:ctrlPr>
                          </m:fPr>
                          <m:num>
                            <m:r>
                              <a:rPr kumimoji="1" lang="zh-CN" altLang="en-US" sz="2400" b="0" i="1" smtClean="0">
                                <a:latin typeface="Cambria Math" panose="02040503050406030204" pitchFamily="18" charset="0"/>
                              </a:rPr>
                              <m:t>𝜇</m:t>
                            </m:r>
                          </m:num>
                          <m:den>
                            <m:r>
                              <a:rPr kumimoji="1" lang="zh-CN" altLang="en-US" sz="2400" b="0" i="1" smtClean="0">
                                <a:latin typeface="Cambria Math" panose="02040503050406030204" pitchFamily="18" charset="0"/>
                              </a:rPr>
                              <m:t>𝜎</m:t>
                            </m:r>
                          </m:den>
                        </m:f>
                      </m:e>
                    </m:box>
                  </m:oMath>
                </a14:m>
                <a:endParaRPr kumimoji="1" lang="en-US" altLang="zh-CN" sz="2400" b="0" dirty="0"/>
              </a:p>
              <a:p>
                <a:pPr marL="0" indent="0">
                  <a:buNone/>
                </a:pPr>
                <a:r>
                  <a:rPr kumimoji="1" lang="zh-CN" altLang="en-US" b="0" dirty="0"/>
                  <a:t>其中，</a:t>
                </a:r>
                <a:endParaRPr kumimoji="1" lang="en-US" altLang="zh-CN" b="0" dirty="0"/>
              </a:p>
              <a:p>
                <a:pPr marL="0" indent="0">
                  <a:buNone/>
                </a:pPr>
                <a14:m>
                  <m:oMath xmlns:m="http://schemas.openxmlformats.org/officeDocument/2006/math">
                    <m:r>
                      <a:rPr kumimoji="1" lang="zh-CN" altLang="en-US" b="0" i="1">
                        <a:latin typeface="Cambria Math" panose="02040503050406030204" pitchFamily="18" charset="0"/>
                      </a:rPr>
                      <m:t>𝜇</m:t>
                    </m:r>
                  </m:oMath>
                </a14:m>
                <a:r>
                  <a:rPr kumimoji="1" lang="zh-CN" altLang="en-US" b="0" dirty="0"/>
                  <a:t>为区域重心到边界点的平均距离；</a:t>
                </a:r>
                <a14:m>
                  <m:oMath xmlns:m="http://schemas.openxmlformats.org/officeDocument/2006/math">
                    <m:r>
                      <a:rPr kumimoji="1" lang="zh-CN" altLang="en-US" b="0" i="1">
                        <a:latin typeface="Cambria Math" panose="02040503050406030204" pitchFamily="18" charset="0"/>
                      </a:rPr>
                      <m:t>𝜎</m:t>
                    </m:r>
                  </m:oMath>
                </a14:m>
                <a:r>
                  <a:rPr kumimoji="1" lang="zh-CN" altLang="en-US" b="0" dirty="0"/>
                  <a:t>为区域重心到边界点的距离的标准方差；</a:t>
                </a:r>
              </a:p>
              <a:p>
                <a:pPr marL="0" indent="0">
                  <a:buNone/>
                </a:pPr>
                <a:r>
                  <a:rPr kumimoji="1" lang="en-US" altLang="zh-CN" b="0" dirty="0"/>
                  <a:t>K</a:t>
                </a:r>
                <a:r>
                  <a:rPr kumimoji="1" lang="zh-CN" altLang="en-US" b="0" dirty="0"/>
                  <a:t>为边界点的个数。</a:t>
                </a:r>
                <a:endParaRPr kumimoji="1" lang="en-US" altLang="zh-CN" b="0" dirty="0"/>
              </a:p>
            </p:txBody>
          </p:sp>
        </mc:Choice>
        <mc:Fallback xmlns="">
          <p:sp>
            <p:nvSpPr>
              <p:cNvPr id="3" name="内容占位符 2">
                <a:extLst>
                  <a:ext uri="{FF2B5EF4-FFF2-40B4-BE49-F238E27FC236}">
                    <a16:creationId xmlns:a16="http://schemas.microsoft.com/office/drawing/2014/main" id="{910293A5-CFC4-4AC9-982B-6D63E53C1E6C}"/>
                  </a:ext>
                </a:extLst>
              </p:cNvPr>
              <p:cNvSpPr>
                <a:spLocks noGrp="1" noRot="1" noChangeAspect="1" noMove="1" noResize="1" noEditPoints="1" noAdjustHandles="1" noChangeArrowheads="1" noChangeShapeType="1" noTextEdit="1"/>
              </p:cNvSpPr>
              <p:nvPr>
                <p:ph idx="1"/>
              </p:nvPr>
            </p:nvSpPr>
            <p:spPr>
              <a:xfrm>
                <a:off x="560213" y="964199"/>
                <a:ext cx="7848600" cy="5400371"/>
              </a:xfrm>
              <a:blipFill>
                <a:blip r:embed="rId2"/>
                <a:stretch>
                  <a:fillRect l="-699" r="-34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11345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marL="0" indent="0">
              <a:buNone/>
            </a:pPr>
            <a:r>
              <a:rPr kumimoji="1" lang="en-US" altLang="zh-CN" sz="2200" dirty="0">
                <a:sym typeface="+mn-ea"/>
              </a:rPr>
              <a:t>·   2.</a:t>
            </a:r>
            <a:r>
              <a:rPr kumimoji="1" lang="zh-CN" altLang="en-US" sz="2200" dirty="0">
                <a:sym typeface="+mn-ea"/>
              </a:rPr>
              <a:t>傅里叶形状描述符</a:t>
            </a:r>
            <a:endParaRPr kumimoji="1" lang="en-US" altLang="zh-CN" sz="2200" dirty="0">
              <a:sym typeface="+mn-ea"/>
            </a:endParaRPr>
          </a:p>
          <a:p>
            <a:pPr marL="0" indent="0">
              <a:buNone/>
            </a:pPr>
            <a:r>
              <a:rPr kumimoji="1" lang="zh-CN" altLang="en-US" b="0" dirty="0">
                <a:sym typeface="+mn-ea"/>
              </a:rPr>
              <a:t>  傅里叶形状描述符的主要思想是在对物体进行分割后，可以得到物体的边</a:t>
            </a:r>
          </a:p>
          <a:p>
            <a:pPr marL="0" indent="0">
              <a:buNone/>
            </a:pPr>
            <a:r>
              <a:rPr kumimoji="1" lang="zh-CN" altLang="en-US" b="0" dirty="0">
                <a:sym typeface="+mn-ea"/>
              </a:rPr>
              <a:t>界点的集合，把这些边界点进行傅里叶变换，可以生成一个复系数的集合。这些系数在频率域描述了物体的形状。低频系数代表了一般的形状属性，高频部分代表了形状的细节。假设考虑</a:t>
            </a:r>
            <a:r>
              <a:rPr kumimoji="1" lang="en-US" altLang="zh-CN" b="0" dirty="0">
                <a:sym typeface="+mn-ea"/>
              </a:rPr>
              <a:t>1</a:t>
            </a:r>
            <a:r>
              <a:rPr kumimoji="1" lang="zh-CN" altLang="en-US" b="0" dirty="0">
                <a:sym typeface="+mn-ea"/>
              </a:rPr>
              <a:t>个由</a:t>
            </a:r>
            <a:r>
              <a:rPr kumimoji="1" lang="en-US" altLang="zh-CN" b="0" dirty="0">
                <a:sym typeface="+mn-ea"/>
              </a:rPr>
              <a:t>N</a:t>
            </a:r>
            <a:r>
              <a:rPr kumimoji="1" lang="zh-CN" altLang="en-US" b="0" dirty="0">
                <a:sym typeface="+mn-ea"/>
              </a:rPr>
              <a:t>个点组成的封闭边界，从任一点开始绕边界</a:t>
            </a:r>
            <a:r>
              <a:rPr kumimoji="1" lang="en-US" altLang="zh-CN" b="0" dirty="0">
                <a:sym typeface="+mn-ea"/>
              </a:rPr>
              <a:t>1</a:t>
            </a:r>
            <a:r>
              <a:rPr kumimoji="1" lang="zh-CN" altLang="en-US" b="0" dirty="0">
                <a:sym typeface="+mn-ea"/>
              </a:rPr>
              <a:t>周就得到</a:t>
            </a:r>
            <a:r>
              <a:rPr kumimoji="1" lang="en-US" altLang="zh-CN" b="0" dirty="0">
                <a:sym typeface="+mn-ea"/>
              </a:rPr>
              <a:t>1</a:t>
            </a:r>
            <a:r>
              <a:rPr kumimoji="1" lang="zh-CN" altLang="en-US" b="0" dirty="0">
                <a:sym typeface="+mn-ea"/>
              </a:rPr>
              <a:t>个复数序列：</a:t>
            </a:r>
          </a:p>
          <a:p>
            <a:pPr marL="0" indent="0" algn="ctr">
              <a:buNone/>
            </a:pPr>
            <a:r>
              <a:rPr kumimoji="1" lang="en-US" altLang="zh-CN" b="0" dirty="0">
                <a:sym typeface="+mn-ea"/>
              </a:rPr>
              <a:t>s(k</a:t>
            </a:r>
            <a:r>
              <a:rPr kumimoji="1" lang="zh-CN" altLang="en-US" b="0" dirty="0">
                <a:sym typeface="+mn-ea"/>
              </a:rPr>
              <a:t>）</a:t>
            </a:r>
            <a:r>
              <a:rPr kumimoji="1" lang="en-US" altLang="zh-CN" b="0" dirty="0">
                <a:sym typeface="+mn-ea"/>
              </a:rPr>
              <a:t>=u(k)+ </a:t>
            </a:r>
            <a:r>
              <a:rPr kumimoji="1" lang="en-US" altLang="zh-CN" b="0" dirty="0" err="1">
                <a:sym typeface="+mn-ea"/>
              </a:rPr>
              <a:t>jv</a:t>
            </a:r>
            <a:r>
              <a:rPr kumimoji="1" lang="en-US" altLang="zh-CN" b="0" dirty="0">
                <a:sym typeface="+mn-ea"/>
              </a:rPr>
              <a:t>(k)</a:t>
            </a:r>
          </a:p>
          <a:p>
            <a:pPr marL="0" indent="0">
              <a:buNone/>
            </a:pPr>
            <a:r>
              <a:rPr kumimoji="1" lang="en-US" altLang="zh-CN" b="0" dirty="0">
                <a:sym typeface="+mn-ea"/>
              </a:rPr>
              <a:t>s(k)</a:t>
            </a:r>
            <a:r>
              <a:rPr kumimoji="1" lang="zh-CN" altLang="en-US" b="0" dirty="0">
                <a:sym typeface="+mn-ea"/>
              </a:rPr>
              <a:t>的离散傅里叶变换</a:t>
            </a:r>
            <a:r>
              <a:rPr kumimoji="1" lang="en-US" altLang="zh-CN" b="0" dirty="0">
                <a:sym typeface="+mn-ea"/>
              </a:rPr>
              <a:t>(DFT)</a:t>
            </a:r>
            <a:r>
              <a:rPr kumimoji="1" lang="zh-CN" altLang="en-US" b="0" dirty="0">
                <a:sym typeface="+mn-ea"/>
              </a:rPr>
              <a:t>是</a:t>
            </a:r>
            <a:endParaRPr kumimoji="1" lang="en-US" altLang="zh-CN" b="0" dirty="0">
              <a:sym typeface="+mn-ea"/>
            </a:endParaRPr>
          </a:p>
          <a:p>
            <a:pPr marL="0" indent="0">
              <a:buNone/>
            </a:pPr>
            <a:endParaRPr kumimoji="1" lang="en-US" altLang="zh-CN" b="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325" y="4509120"/>
            <a:ext cx="7791450" cy="933450"/>
          </a:xfrm>
          <a:prstGeom prst="rect">
            <a:avLst/>
          </a:prstGeom>
        </p:spPr>
      </p:pic>
    </p:spTree>
    <p:extLst>
      <p:ext uri="{BB962C8B-B14F-4D97-AF65-F5344CB8AC3E}">
        <p14:creationId xmlns:p14="http://schemas.microsoft.com/office/powerpoint/2010/main" val="576022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28FB4E-91D9-4669-8A36-5B66AC71012D}"/>
              </a:ext>
            </a:extLst>
          </p:cNvPr>
          <p:cNvSpPr>
            <a:spLocks noGrp="1"/>
          </p:cNvSpPr>
          <p:nvPr>
            <p:ph type="title"/>
          </p:nvPr>
        </p:nvSpPr>
        <p:spPr/>
        <p:txBody>
          <a:bodyPr/>
          <a:lstStyle/>
          <a:p>
            <a:r>
              <a:rPr lang="zh-CN" altLang="en-US" dirty="0"/>
              <a:t>推荐网站</a:t>
            </a:r>
          </a:p>
        </p:txBody>
      </p:sp>
      <p:sp>
        <p:nvSpPr>
          <p:cNvPr id="3" name="内容占位符 2">
            <a:extLst>
              <a:ext uri="{FF2B5EF4-FFF2-40B4-BE49-F238E27FC236}">
                <a16:creationId xmlns:a16="http://schemas.microsoft.com/office/drawing/2014/main" id="{E024FB1F-D68E-4DD8-BB1A-06FCA817821C}"/>
              </a:ext>
            </a:extLst>
          </p:cNvPr>
          <p:cNvSpPr>
            <a:spLocks noGrp="1"/>
          </p:cNvSpPr>
          <p:nvPr>
            <p:ph idx="1"/>
          </p:nvPr>
        </p:nvSpPr>
        <p:spPr>
          <a:xfrm>
            <a:off x="1907704" y="116632"/>
            <a:ext cx="7848600" cy="647700"/>
          </a:xfrm>
        </p:spPr>
        <p:txBody>
          <a:bodyPr/>
          <a:lstStyle/>
          <a:p>
            <a:r>
              <a:rPr lang="en-US" altLang="zh-CN" dirty="0">
                <a:hlinkClick r:id="rId2"/>
              </a:rPr>
              <a:t>http://www.imageprocessingplace.com/index.htm</a:t>
            </a:r>
            <a:endParaRPr lang="en-US" altLang="zh-CN" dirty="0"/>
          </a:p>
          <a:p>
            <a:endParaRPr lang="zh-CN" altLang="en-US" dirty="0"/>
          </a:p>
        </p:txBody>
      </p:sp>
      <p:pic>
        <p:nvPicPr>
          <p:cNvPr id="4" name="图片 3">
            <a:extLst>
              <a:ext uri="{FF2B5EF4-FFF2-40B4-BE49-F238E27FC236}">
                <a16:creationId xmlns:a16="http://schemas.microsoft.com/office/drawing/2014/main" id="{FDD92540-3F3B-42D7-B8FC-9A23A89E1431}"/>
              </a:ext>
            </a:extLst>
          </p:cNvPr>
          <p:cNvPicPr>
            <a:picLocks noChangeAspect="1"/>
          </p:cNvPicPr>
          <p:nvPr/>
        </p:nvPicPr>
        <p:blipFill>
          <a:blip r:embed="rId3"/>
          <a:stretch>
            <a:fillRect/>
          </a:stretch>
        </p:blipFill>
        <p:spPr>
          <a:xfrm>
            <a:off x="107504" y="643782"/>
            <a:ext cx="9018270" cy="6169594"/>
          </a:xfrm>
          <a:prstGeom prst="rect">
            <a:avLst/>
          </a:prstGeom>
        </p:spPr>
      </p:pic>
    </p:spTree>
    <p:extLst>
      <p:ext uri="{BB962C8B-B14F-4D97-AF65-F5344CB8AC3E}">
        <p14:creationId xmlns:p14="http://schemas.microsoft.com/office/powerpoint/2010/main" val="36634115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r>
              <a:rPr kumimoji="1" lang="en-US" altLang="zh-CN" sz="2200" dirty="0">
                <a:sym typeface="+mn-ea"/>
              </a:rPr>
              <a:t>2.</a:t>
            </a:r>
            <a:r>
              <a:rPr kumimoji="1" lang="zh-CN" altLang="en-US" sz="2200" dirty="0">
                <a:sym typeface="+mn-ea"/>
              </a:rPr>
              <a:t>傅里叶形状描述符</a:t>
            </a:r>
            <a:endParaRPr kumimoji="1" lang="en-US" altLang="zh-CN" sz="2200" dirty="0">
              <a:sym typeface="+mn-ea"/>
            </a:endParaRPr>
          </a:p>
          <a:p>
            <a:pPr marL="0" indent="0">
              <a:buNone/>
            </a:pPr>
            <a:r>
              <a:rPr kumimoji="1" lang="en-US" altLang="zh-CN" b="0" dirty="0"/>
              <a:t>a(u)</a:t>
            </a:r>
            <a:r>
              <a:rPr kumimoji="1" lang="zh-CN" altLang="en-US" b="0" dirty="0"/>
              <a:t>称为边界的傅里叶描绘子。这些系数的傅里叶逆变换可恢复</a:t>
            </a:r>
            <a:r>
              <a:rPr kumimoji="1" lang="en-US" altLang="zh-CN" b="0" dirty="0"/>
              <a:t>s(k)</a:t>
            </a:r>
            <a:r>
              <a:rPr kumimoji="1" lang="zh-CN" altLang="en-US" b="0" dirty="0"/>
              <a:t>，即</a:t>
            </a: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a:p>
            <a:pPr marL="0" indent="0">
              <a:buNone/>
            </a:pPr>
            <a:r>
              <a:rPr kumimoji="1" lang="zh-CN" altLang="en-US" b="0" dirty="0"/>
              <a:t>假设仅使用前</a:t>
            </a:r>
            <a:r>
              <a:rPr kumimoji="1" lang="en-US" altLang="zh-CN" b="0" dirty="0"/>
              <a:t>p</a:t>
            </a:r>
            <a:r>
              <a:rPr kumimoji="1" lang="zh-CN" altLang="en-US" b="0" dirty="0"/>
              <a:t>个傅里叶系数，而不使用所有系数。这相当于在上式中令</a:t>
            </a:r>
          </a:p>
          <a:p>
            <a:pPr marL="0" indent="0">
              <a:buNone/>
            </a:pPr>
            <a:r>
              <a:rPr kumimoji="1" lang="en-US" altLang="zh-CN" b="0" dirty="0"/>
              <a:t>a(u)=0</a:t>
            </a:r>
            <a:r>
              <a:rPr kumimoji="1" lang="zh-CN" altLang="en-US" b="0" dirty="0"/>
              <a:t>，</a:t>
            </a:r>
            <a:r>
              <a:rPr kumimoji="1" lang="en-US" altLang="zh-CN" b="0" dirty="0"/>
              <a:t>u&gt;p-1</a:t>
            </a:r>
            <a:r>
              <a:rPr kumimoji="1" lang="zh-CN" altLang="en-US" b="0" dirty="0"/>
              <a:t>。可得</a:t>
            </a:r>
            <a:r>
              <a:rPr kumimoji="1" lang="en-US" altLang="zh-CN" b="0" dirty="0"/>
              <a:t>s(k)</a:t>
            </a:r>
            <a:r>
              <a:rPr kumimoji="1" lang="zh-CN" altLang="en-US" b="0" dirty="0"/>
              <a:t>的近似结果如下式所示：</a:t>
            </a:r>
            <a:endParaRPr kumimoji="1" lang="en-US" altLang="zh-CN" b="0" dirty="0"/>
          </a:p>
          <a:p>
            <a:pPr marL="0" indent="0">
              <a:buNone/>
            </a:pPr>
            <a:endParaRPr kumimoji="1" lang="zh-CN" altLang="en-US" b="0" dirty="0"/>
          </a:p>
          <a:p>
            <a:pPr marL="0" indent="0">
              <a:buNone/>
            </a:pPr>
            <a:endParaRPr kumimoji="1" lang="en-US" altLang="zh-CN" b="0" dirty="0"/>
          </a:p>
          <a:p>
            <a:pPr marL="0" indent="0">
              <a:buNone/>
            </a:pPr>
            <a:endParaRPr kumimoji="1" lang="en-US" altLang="zh-CN" b="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425" y="2276872"/>
            <a:ext cx="7715250" cy="96202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76" y="4077072"/>
            <a:ext cx="7186548" cy="936104"/>
          </a:xfrm>
          <a:prstGeom prst="rect">
            <a:avLst/>
          </a:prstGeom>
        </p:spPr>
      </p:pic>
    </p:spTree>
    <p:extLst>
      <p:ext uri="{BB962C8B-B14F-4D97-AF65-F5344CB8AC3E}">
        <p14:creationId xmlns:p14="http://schemas.microsoft.com/office/powerpoint/2010/main" val="3048845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lvl="0"/>
            <a:r>
              <a:rPr kumimoji="1" lang="en-US" altLang="zh-CN" sz="2200" dirty="0">
                <a:solidFill>
                  <a:prstClr val="black"/>
                </a:solidFill>
                <a:sym typeface="+mn-ea"/>
              </a:rPr>
              <a:t>3.Hu </a:t>
            </a:r>
            <a:r>
              <a:rPr kumimoji="1" lang="zh-CN" altLang="en-US" sz="2200" dirty="0">
                <a:solidFill>
                  <a:prstClr val="black"/>
                </a:solidFill>
                <a:sym typeface="+mn-ea"/>
              </a:rPr>
              <a:t>不变矩</a:t>
            </a:r>
            <a:endParaRPr kumimoji="1" lang="en-US" altLang="zh-CN" sz="2200" dirty="0">
              <a:solidFill>
                <a:prstClr val="black"/>
              </a:solidFill>
              <a:sym typeface="+mn-ea"/>
            </a:endParaRPr>
          </a:p>
          <a:p>
            <a:pPr marL="0" indent="0">
              <a:buNone/>
            </a:pPr>
            <a:r>
              <a:rPr kumimoji="1" lang="zh-CN" altLang="en-US" b="0" dirty="0"/>
              <a:t>形状不变矩是基于区域的物体形状表示方法。基于区域形状的中心矩和归</a:t>
            </a:r>
          </a:p>
          <a:p>
            <a:pPr marL="0" indent="0">
              <a:buNone/>
            </a:pPr>
            <a:r>
              <a:rPr kumimoji="1" lang="zh-CN" altLang="en-US" b="0" dirty="0"/>
              <a:t>化中心矩原理，</a:t>
            </a:r>
            <a:r>
              <a:rPr kumimoji="1" lang="en-US" altLang="zh-CN" b="0" dirty="0"/>
              <a:t>Hu</a:t>
            </a:r>
            <a:r>
              <a:rPr kumimoji="1" lang="zh-CN" altLang="en-US" b="0" dirty="0"/>
              <a:t>提出了一系列具有旋转、缩放和平移无关的</a:t>
            </a:r>
            <a:r>
              <a:rPr kumimoji="1" lang="en-US" altLang="zh-CN" b="0" dirty="0"/>
              <a:t>7</a:t>
            </a:r>
            <a:r>
              <a:rPr kumimoji="1" lang="zh-CN" altLang="en-US" b="0" dirty="0"/>
              <a:t>个矩特征。</a:t>
            </a:r>
          </a:p>
          <a:p>
            <a:pPr marL="0" indent="0">
              <a:buNone/>
            </a:pPr>
            <a:r>
              <a:rPr kumimoji="1" lang="zh-CN" altLang="en-US" b="0" dirty="0"/>
              <a:t>计算方法如下。</a:t>
            </a:r>
            <a:endParaRPr kumimoji="1" lang="en-US" altLang="zh-CN" b="0" dirty="0"/>
          </a:p>
          <a:p>
            <a:pPr marL="0" indent="0">
              <a:buNone/>
            </a:pPr>
            <a:r>
              <a:rPr kumimoji="1" lang="zh-CN" altLang="en-US" b="0" dirty="0"/>
              <a:t>一幅数字图像</a:t>
            </a:r>
            <a:r>
              <a:rPr kumimoji="1" lang="en-US" altLang="zh-CN" b="0" dirty="0"/>
              <a:t>f(x</a:t>
            </a:r>
            <a:r>
              <a:rPr kumimoji="1" lang="zh-CN" altLang="en-US" b="0" dirty="0"/>
              <a:t>，</a:t>
            </a:r>
            <a:r>
              <a:rPr kumimoji="1" lang="en-US" altLang="zh-CN" b="0" dirty="0"/>
              <a:t>y)</a:t>
            </a:r>
            <a:r>
              <a:rPr kumimoji="1" lang="zh-CN" altLang="en-US" b="0" dirty="0"/>
              <a:t>的二维</a:t>
            </a:r>
            <a:r>
              <a:rPr kumimoji="1" lang="en-US" altLang="zh-CN" b="0" dirty="0"/>
              <a:t>(p</a:t>
            </a:r>
            <a:r>
              <a:rPr kumimoji="1" lang="zh-CN" altLang="en-US" b="0" dirty="0"/>
              <a:t>＋</a:t>
            </a:r>
            <a:r>
              <a:rPr kumimoji="1" lang="en-US" altLang="zh-CN" b="0" dirty="0"/>
              <a:t>q)</a:t>
            </a:r>
            <a:r>
              <a:rPr kumimoji="1" lang="zh-CN" altLang="en-US" b="0" dirty="0"/>
              <a:t>阶矩定义为</a:t>
            </a: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a:p>
            <a:pPr marL="0" indent="0">
              <a:buNone/>
            </a:pPr>
            <a:r>
              <a:rPr kumimoji="1" lang="zh-CN" altLang="en-US" b="0" dirty="0"/>
              <a:t>式中；</a:t>
            </a:r>
            <a:r>
              <a:rPr kumimoji="1" lang="en-US" altLang="zh-CN" b="0" dirty="0"/>
              <a:t>p</a:t>
            </a:r>
            <a:r>
              <a:rPr kumimoji="1" lang="zh-CN" altLang="en-US" b="0" dirty="0"/>
              <a:t>，</a:t>
            </a:r>
            <a:r>
              <a:rPr kumimoji="1" lang="en-US" altLang="zh-CN" b="0" dirty="0"/>
              <a:t>q=0,1,2</a:t>
            </a:r>
            <a:r>
              <a:rPr kumimoji="1" lang="zh-CN" altLang="en-US" b="0" dirty="0"/>
              <a:t>，</a:t>
            </a:r>
            <a:r>
              <a:rPr kumimoji="1" lang="en-US" altLang="zh-CN" b="0" dirty="0"/>
              <a:t>…</a:t>
            </a:r>
            <a:r>
              <a:rPr kumimoji="1" lang="zh-CN" altLang="en-US" b="0" dirty="0"/>
              <a:t>，求和在跨越图像的所有空间坐标</a:t>
            </a:r>
            <a:r>
              <a:rPr kumimoji="1" lang="en-US" altLang="zh-CN" b="0" dirty="0"/>
              <a:t>x</a:t>
            </a:r>
            <a:r>
              <a:rPr kumimoji="1" lang="zh-CN" altLang="en-US" b="0" dirty="0"/>
              <a:t>，</a:t>
            </a:r>
            <a:r>
              <a:rPr kumimoji="1" lang="en-US" altLang="zh-CN" b="0" dirty="0"/>
              <a:t>y</a:t>
            </a:r>
            <a:r>
              <a:rPr kumimoji="1" lang="zh-CN" altLang="en-US" b="0" dirty="0"/>
              <a:t>的值上进行。</a:t>
            </a:r>
            <a:endParaRPr kumimoji="1" lang="en-US" altLang="zh-CN" b="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28" y="3356992"/>
            <a:ext cx="4362450" cy="866775"/>
          </a:xfrm>
          <a:prstGeom prst="rect">
            <a:avLst/>
          </a:prstGeom>
        </p:spPr>
      </p:pic>
    </p:spTree>
    <p:extLst>
      <p:ext uri="{BB962C8B-B14F-4D97-AF65-F5344CB8AC3E}">
        <p14:creationId xmlns:p14="http://schemas.microsoft.com/office/powerpoint/2010/main" val="279359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lvl="0"/>
            <a:r>
              <a:rPr kumimoji="1" lang="en-US" altLang="zh-CN" sz="2200" dirty="0">
                <a:solidFill>
                  <a:prstClr val="black"/>
                </a:solidFill>
                <a:sym typeface="+mn-ea"/>
              </a:rPr>
              <a:t>3.Hu </a:t>
            </a:r>
            <a:r>
              <a:rPr kumimoji="1" lang="zh-CN" altLang="en-US" sz="2200" dirty="0">
                <a:solidFill>
                  <a:prstClr val="black"/>
                </a:solidFill>
                <a:sym typeface="+mn-ea"/>
              </a:rPr>
              <a:t>不变矩</a:t>
            </a:r>
            <a:endParaRPr kumimoji="1" lang="en-US" altLang="zh-CN" sz="2200" dirty="0">
              <a:solidFill>
                <a:prstClr val="black"/>
              </a:solidFill>
              <a:sym typeface="+mn-ea"/>
            </a:endParaRPr>
          </a:p>
          <a:p>
            <a:pPr marL="0" indent="0">
              <a:buNone/>
            </a:pPr>
            <a:r>
              <a:rPr kumimoji="1" lang="zh-CN" altLang="en-US" b="0" dirty="0"/>
              <a:t>相应的中心矩定义为</a:t>
            </a: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a:p>
            <a:pPr marL="0" indent="0">
              <a:buNone/>
            </a:pPr>
            <a:r>
              <a:rPr kumimoji="1" lang="zh-CN" altLang="en-US" b="0" dirty="0"/>
              <a:t>其中</a:t>
            </a:r>
            <a:r>
              <a:rPr kumimoji="1" lang="en-US" altLang="zh-CN" b="0" dirty="0"/>
              <a:t>,</a:t>
            </a:r>
          </a:p>
          <a:p>
            <a:pPr marL="0" indent="0">
              <a:buNone/>
            </a:pPr>
            <a:endParaRPr kumimoji="1" lang="en-US" altLang="zh-CN" b="0" dirty="0"/>
          </a:p>
          <a:p>
            <a:pPr marL="0" indent="0">
              <a:buNone/>
            </a:pPr>
            <a:endParaRPr kumimoji="1" lang="en-US" altLang="zh-CN" b="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2098605"/>
            <a:ext cx="4362450" cy="86677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66115"/>
            <a:ext cx="9144000" cy="1699244"/>
          </a:xfrm>
          <a:prstGeom prst="rect">
            <a:avLst/>
          </a:prstGeom>
        </p:spPr>
      </p:pic>
    </p:spTree>
    <p:extLst>
      <p:ext uri="{BB962C8B-B14F-4D97-AF65-F5344CB8AC3E}">
        <p14:creationId xmlns:p14="http://schemas.microsoft.com/office/powerpoint/2010/main" val="612432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lvl="0"/>
                <a:r>
                  <a:rPr kumimoji="1" lang="en-US" altLang="zh-CN" sz="2200" dirty="0">
                    <a:solidFill>
                      <a:prstClr val="black"/>
                    </a:solidFill>
                    <a:sym typeface="+mn-ea"/>
                  </a:rPr>
                  <a:t>3.Hu </a:t>
                </a:r>
                <a:r>
                  <a:rPr kumimoji="1" lang="zh-CN" altLang="en-US" sz="2200" dirty="0">
                    <a:solidFill>
                      <a:prstClr val="black"/>
                    </a:solidFill>
                    <a:sym typeface="+mn-ea"/>
                  </a:rPr>
                  <a:t>不变矩</a:t>
                </a:r>
                <a:endParaRPr kumimoji="1" lang="en-US" altLang="zh-CN" sz="2200" dirty="0">
                  <a:solidFill>
                    <a:prstClr val="black"/>
                  </a:solidFill>
                  <a:sym typeface="+mn-ea"/>
                </a:endParaRPr>
              </a:p>
              <a:p>
                <a:pPr marL="0" lvl="0" indent="0">
                  <a:buNone/>
                </a:pPr>
                <a:r>
                  <a:rPr kumimoji="1" lang="zh-CN" altLang="en-US" b="0" dirty="0">
                    <a:solidFill>
                      <a:prstClr val="black"/>
                    </a:solidFill>
                    <a:sym typeface="+mn-ea"/>
                  </a:rPr>
                  <a:t>归一化（</a:t>
                </a:r>
                <a:r>
                  <a:rPr kumimoji="1" lang="en-US" altLang="zh-CN" b="0" dirty="0" err="1">
                    <a:solidFill>
                      <a:prstClr val="black"/>
                    </a:solidFill>
                    <a:sym typeface="+mn-ea"/>
                  </a:rPr>
                  <a:t>p+q</a:t>
                </a:r>
                <a:r>
                  <a:rPr kumimoji="1" lang="zh-CN" altLang="en-US" b="0" dirty="0">
                    <a:solidFill>
                      <a:prstClr val="black"/>
                    </a:solidFill>
                    <a:sym typeface="+mn-ea"/>
                  </a:rPr>
                  <a:t>）阶中心矩定义为</a:t>
                </a:r>
                <a:endParaRPr kumimoji="1" lang="en-US" altLang="zh-CN" b="0" dirty="0">
                  <a:solidFill>
                    <a:prstClr val="black"/>
                  </a:solidFill>
                  <a:sym typeface="+mn-ea"/>
                </a:endParaRPr>
              </a:p>
              <a:p>
                <a:pPr marL="0" lvl="0" indent="0">
                  <a:buNone/>
                </a:pPr>
                <a:endParaRPr kumimoji="1" lang="en-US" altLang="zh-CN" b="0" dirty="0">
                  <a:solidFill>
                    <a:prstClr val="black"/>
                  </a:solidFill>
                  <a:sym typeface="+mn-ea"/>
                </a:endParaRPr>
              </a:p>
              <a:p>
                <a:pPr marL="0" lvl="0" indent="0" algn="ctr">
                  <a:buNone/>
                </a:pPr>
                <a14:m>
                  <m:oMath xmlns:m="http://schemas.openxmlformats.org/officeDocument/2006/math">
                    <m:sSub>
                      <m:sSubPr>
                        <m:ctrlPr>
                          <a:rPr kumimoji="1" lang="en-US" altLang="zh-CN" sz="2000" b="0" i="1" smtClean="0">
                            <a:solidFill>
                              <a:prstClr val="black"/>
                            </a:solidFill>
                            <a:latin typeface="Cambria Math" panose="02040503050406030204" pitchFamily="18" charset="0"/>
                            <a:sym typeface="+mn-ea"/>
                          </a:rPr>
                        </m:ctrlPr>
                      </m:sSubPr>
                      <m:e>
                        <m:r>
                          <a:rPr kumimoji="1" lang="el-GR" altLang="zh-CN" sz="2000" b="0" i="1">
                            <a:solidFill>
                              <a:prstClr val="black"/>
                            </a:solidFill>
                            <a:latin typeface="Cambria Math" panose="02040503050406030204" pitchFamily="18" charset="0"/>
                            <a:sym typeface="+mn-ea"/>
                          </a:rPr>
                          <m:t>𝜂</m:t>
                        </m:r>
                      </m:e>
                      <m:sub>
                        <m:r>
                          <m:rPr>
                            <m:sty m:val="p"/>
                          </m:rPr>
                          <a:rPr kumimoji="1" lang="en-US" altLang="zh-CN" sz="2000" b="0" i="1">
                            <a:solidFill>
                              <a:prstClr val="black"/>
                            </a:solidFill>
                            <a:latin typeface="Cambria Math" panose="02040503050406030204" pitchFamily="18" charset="0"/>
                            <a:sym typeface="+mn-ea"/>
                          </a:rPr>
                          <m:t>pq</m:t>
                        </m:r>
                      </m:sub>
                    </m:sSub>
                  </m:oMath>
                </a14:m>
                <a:r>
                  <a:rPr kumimoji="1" lang="en-US" altLang="zh-CN" sz="2000" b="0" dirty="0">
                    <a:solidFill>
                      <a:prstClr val="black"/>
                    </a:solidFill>
                    <a:sym typeface="+mn-ea"/>
                  </a:rPr>
                  <a:t>=</a:t>
                </a:r>
                <a14:m>
                  <m:oMath xmlns:m="http://schemas.openxmlformats.org/officeDocument/2006/math">
                    <m:f>
                      <m:fPr>
                        <m:ctrlPr>
                          <a:rPr kumimoji="1" lang="en-US" altLang="zh-CN" sz="2000" b="0" i="1" dirty="0" smtClean="0">
                            <a:solidFill>
                              <a:prstClr val="black"/>
                            </a:solidFill>
                            <a:latin typeface="Cambria Math" panose="02040503050406030204" pitchFamily="18" charset="0"/>
                            <a:sym typeface="+mn-ea"/>
                          </a:rPr>
                        </m:ctrlPr>
                      </m:fPr>
                      <m:num>
                        <m:sSub>
                          <m:sSubPr>
                            <m:ctrlPr>
                              <a:rPr kumimoji="1" lang="en-US" altLang="zh-CN" sz="2000" b="0" i="1" dirty="0" smtClean="0">
                                <a:solidFill>
                                  <a:prstClr val="black"/>
                                </a:solidFill>
                                <a:latin typeface="Cambria Math" panose="02040503050406030204" pitchFamily="18" charset="0"/>
                                <a:sym typeface="+mn-ea"/>
                              </a:rPr>
                            </m:ctrlPr>
                          </m:sSubPr>
                          <m:e>
                            <m:r>
                              <a:rPr kumimoji="1" lang="zh-CN" altLang="en-US" sz="2000" b="0" i="1" dirty="0" smtClean="0">
                                <a:solidFill>
                                  <a:prstClr val="black"/>
                                </a:solidFill>
                                <a:latin typeface="Cambria Math" panose="02040503050406030204" pitchFamily="18" charset="0"/>
                                <a:sym typeface="+mn-ea"/>
                              </a:rPr>
                              <m:t>𝜇</m:t>
                            </m:r>
                          </m:e>
                          <m:sub>
                            <m:r>
                              <m:rPr>
                                <m:sty m:val="p"/>
                              </m:rPr>
                              <a:rPr kumimoji="1" lang="en-US" altLang="zh-CN" sz="2000" b="0" i="1" dirty="0">
                                <a:solidFill>
                                  <a:prstClr val="black"/>
                                </a:solidFill>
                                <a:latin typeface="Cambria Math" panose="02040503050406030204" pitchFamily="18" charset="0"/>
                                <a:sym typeface="+mn-ea"/>
                              </a:rPr>
                              <m:t>pq</m:t>
                            </m:r>
                          </m:sub>
                        </m:sSub>
                      </m:num>
                      <m:den>
                        <m:sSubSup>
                          <m:sSubSupPr>
                            <m:ctrlPr>
                              <a:rPr kumimoji="1" lang="en-US" altLang="zh-CN" sz="2000" b="0" i="1" dirty="0" smtClean="0">
                                <a:solidFill>
                                  <a:prstClr val="black"/>
                                </a:solidFill>
                                <a:latin typeface="Cambria Math" panose="02040503050406030204" pitchFamily="18" charset="0"/>
                                <a:sym typeface="+mn-ea"/>
                              </a:rPr>
                            </m:ctrlPr>
                          </m:sSubSupPr>
                          <m:e>
                            <m:r>
                              <a:rPr kumimoji="1" lang="zh-CN" altLang="en-US" sz="2000" b="0" i="1" dirty="0" smtClean="0">
                                <a:solidFill>
                                  <a:prstClr val="black"/>
                                </a:solidFill>
                                <a:latin typeface="Cambria Math" panose="02040503050406030204" pitchFamily="18" charset="0"/>
                                <a:sym typeface="+mn-ea"/>
                              </a:rPr>
                              <m:t>𝜇</m:t>
                            </m:r>
                          </m:e>
                          <m:sub>
                            <m:r>
                              <a:rPr kumimoji="1" lang="en-US" altLang="zh-CN" sz="2000" b="0" i="1" dirty="0" smtClean="0">
                                <a:solidFill>
                                  <a:prstClr val="black"/>
                                </a:solidFill>
                                <a:latin typeface="Cambria Math" panose="02040503050406030204" pitchFamily="18" charset="0"/>
                                <a:sym typeface="+mn-ea"/>
                              </a:rPr>
                              <m:t>00</m:t>
                            </m:r>
                          </m:sub>
                          <m:sup>
                            <m:r>
                              <m:rPr>
                                <m:sty m:val="p"/>
                              </m:rPr>
                              <a:rPr kumimoji="1" lang="en-US" altLang="zh-CN" sz="2000" b="0" i="1" dirty="0">
                                <a:solidFill>
                                  <a:prstClr val="black"/>
                                </a:solidFill>
                                <a:latin typeface="Cambria Math" panose="02040503050406030204" pitchFamily="18" charset="0"/>
                                <a:sym typeface="+mn-ea"/>
                              </a:rPr>
                              <m:t>r</m:t>
                            </m:r>
                          </m:sup>
                        </m:sSubSup>
                      </m:den>
                    </m:f>
                  </m:oMath>
                </a14:m>
                <a:r>
                  <a:rPr kumimoji="1" lang="en-US" altLang="zh-CN" sz="2000" b="0" dirty="0">
                    <a:solidFill>
                      <a:prstClr val="black"/>
                    </a:solidFill>
                    <a:sym typeface="+mn-ea"/>
                  </a:rPr>
                  <a:t>      p</a:t>
                </a:r>
                <a:r>
                  <a:rPr kumimoji="1" lang="zh-CN" altLang="en-US" sz="2000" b="0" dirty="0">
                    <a:solidFill>
                      <a:prstClr val="black"/>
                    </a:solidFill>
                    <a:sym typeface="+mn-ea"/>
                  </a:rPr>
                  <a:t>，</a:t>
                </a:r>
                <a:r>
                  <a:rPr kumimoji="1" lang="en-US" altLang="zh-CN" sz="2000" b="0" dirty="0">
                    <a:solidFill>
                      <a:prstClr val="black"/>
                    </a:solidFill>
                    <a:sym typeface="+mn-ea"/>
                  </a:rPr>
                  <a:t>q=0</a:t>
                </a:r>
                <a:r>
                  <a:rPr kumimoji="1" lang="zh-CN" altLang="en-US" sz="2000" b="0" dirty="0">
                    <a:solidFill>
                      <a:prstClr val="black"/>
                    </a:solidFill>
                    <a:sym typeface="+mn-ea"/>
                  </a:rPr>
                  <a:t>，</a:t>
                </a:r>
                <a:r>
                  <a:rPr kumimoji="1" lang="en-US" altLang="zh-CN" sz="2000" b="0" dirty="0">
                    <a:solidFill>
                      <a:prstClr val="black"/>
                    </a:solidFill>
                    <a:sym typeface="+mn-ea"/>
                  </a:rPr>
                  <a:t>1</a:t>
                </a:r>
                <a:r>
                  <a:rPr kumimoji="1" lang="zh-CN" altLang="en-US" sz="2000" b="0" dirty="0">
                    <a:solidFill>
                      <a:prstClr val="black"/>
                    </a:solidFill>
                    <a:sym typeface="+mn-ea"/>
                  </a:rPr>
                  <a:t>，</a:t>
                </a:r>
                <a:r>
                  <a:rPr kumimoji="1" lang="en-US" altLang="zh-CN" sz="2000" b="0" dirty="0">
                    <a:solidFill>
                      <a:prstClr val="black"/>
                    </a:solidFill>
                    <a:sym typeface="+mn-ea"/>
                  </a:rPr>
                  <a:t>2</a:t>
                </a:r>
                <a:r>
                  <a:rPr kumimoji="1" lang="zh-CN" altLang="en-US" sz="2000" b="0" dirty="0">
                    <a:solidFill>
                      <a:prstClr val="black"/>
                    </a:solidFill>
                    <a:sym typeface="+mn-ea"/>
                  </a:rPr>
                  <a:t>，</a:t>
                </a:r>
                <a:r>
                  <a:rPr kumimoji="1" lang="en-US" altLang="zh-CN" sz="2000" b="0" dirty="0">
                    <a:solidFill>
                      <a:prstClr val="black"/>
                    </a:solidFill>
                    <a:sym typeface="+mn-ea"/>
                  </a:rPr>
                  <a:t>…</a:t>
                </a:r>
                <a:endParaRPr kumimoji="1" lang="en-US" altLang="zh-CN" b="0" dirty="0">
                  <a:solidFill>
                    <a:prstClr val="black"/>
                  </a:solidFill>
                  <a:sym typeface="+mn-ea"/>
                </a:endParaRPr>
              </a:p>
              <a:p>
                <a:pPr marL="0" lvl="0" indent="0">
                  <a:buNone/>
                </a:pPr>
                <a:endParaRPr kumimoji="1" lang="en-US" altLang="zh-CN" b="0" dirty="0">
                  <a:solidFill>
                    <a:prstClr val="black"/>
                  </a:solidFill>
                  <a:sym typeface="+mn-ea"/>
                </a:endParaRPr>
              </a:p>
              <a:p>
                <a:pPr marL="0" lvl="0" indent="0">
                  <a:buNone/>
                </a:pPr>
                <a:r>
                  <a:rPr kumimoji="1" lang="zh-CN" altLang="en-US" b="0" dirty="0">
                    <a:solidFill>
                      <a:prstClr val="black"/>
                    </a:solidFill>
                    <a:sym typeface="+mn-ea"/>
                  </a:rPr>
                  <a:t>其中</a:t>
                </a:r>
                <a:endParaRPr kumimoji="1" lang="en-US" altLang="zh-CN" b="0" dirty="0">
                  <a:solidFill>
                    <a:prstClr val="black"/>
                  </a:solidFill>
                  <a:sym typeface="+mn-ea"/>
                </a:endParaRPr>
              </a:p>
              <a:p>
                <a:pPr marL="0" lvl="0" indent="0">
                  <a:buNone/>
                </a:pPr>
                <a:endParaRPr kumimoji="1" lang="en-US" altLang="zh-CN" b="0" dirty="0">
                  <a:solidFill>
                    <a:prstClr val="black"/>
                  </a:solidFill>
                  <a:sym typeface="+mn-ea"/>
                </a:endParaRPr>
              </a:p>
              <a:p>
                <a:pPr marL="0" lvl="0" indent="0" algn="ctr">
                  <a:buNone/>
                </a:pPr>
                <a:r>
                  <a:rPr kumimoji="1" lang="en-US" altLang="zh-CN" sz="2000" b="0" dirty="0">
                    <a:solidFill>
                      <a:prstClr val="black"/>
                    </a:solidFill>
                    <a:sym typeface="+mn-ea"/>
                  </a:rPr>
                  <a:t>r=</a:t>
                </a:r>
                <a14:m>
                  <m:oMath xmlns:m="http://schemas.openxmlformats.org/officeDocument/2006/math">
                    <m:f>
                      <m:fPr>
                        <m:ctrlPr>
                          <a:rPr kumimoji="1" lang="en-US" altLang="zh-CN" sz="2000" b="0" i="1" smtClean="0">
                            <a:solidFill>
                              <a:prstClr val="black"/>
                            </a:solidFill>
                            <a:latin typeface="Cambria Math" panose="02040503050406030204" pitchFamily="18" charset="0"/>
                            <a:sym typeface="+mn-ea"/>
                          </a:rPr>
                        </m:ctrlPr>
                      </m:fPr>
                      <m:num>
                        <m:r>
                          <m:rPr>
                            <m:sty m:val="p"/>
                          </m:rPr>
                          <a:rPr kumimoji="1" lang="en-US" altLang="zh-CN" sz="2000" b="0" i="1">
                            <a:solidFill>
                              <a:prstClr val="black"/>
                            </a:solidFill>
                            <a:latin typeface="Cambria Math" panose="02040503050406030204" pitchFamily="18" charset="0"/>
                            <a:sym typeface="+mn-ea"/>
                          </a:rPr>
                          <m:t>p</m:t>
                        </m:r>
                        <m:r>
                          <a:rPr kumimoji="1" lang="en-US" altLang="zh-CN" sz="2000" b="0" i="1" smtClean="0">
                            <a:solidFill>
                              <a:prstClr val="black"/>
                            </a:solidFill>
                            <a:latin typeface="Cambria Math" panose="02040503050406030204" pitchFamily="18" charset="0"/>
                            <a:sym typeface="+mn-ea"/>
                          </a:rPr>
                          <m:t>+</m:t>
                        </m:r>
                        <m:r>
                          <m:rPr>
                            <m:sty m:val="p"/>
                          </m:rPr>
                          <a:rPr kumimoji="1" lang="en-US" altLang="zh-CN" sz="2000" b="0" i="1">
                            <a:solidFill>
                              <a:prstClr val="black"/>
                            </a:solidFill>
                            <a:latin typeface="Cambria Math" panose="02040503050406030204" pitchFamily="18" charset="0"/>
                            <a:sym typeface="+mn-ea"/>
                          </a:rPr>
                          <m:t>q</m:t>
                        </m:r>
                      </m:num>
                      <m:den>
                        <m:r>
                          <a:rPr kumimoji="1" lang="en-US" altLang="zh-CN" sz="2000" b="0" i="1" smtClean="0">
                            <a:solidFill>
                              <a:prstClr val="black"/>
                            </a:solidFill>
                            <a:latin typeface="Cambria Math" panose="02040503050406030204" pitchFamily="18" charset="0"/>
                            <a:sym typeface="+mn-ea"/>
                          </a:rPr>
                          <m:t>2</m:t>
                        </m:r>
                      </m:den>
                    </m:f>
                  </m:oMath>
                </a14:m>
                <a:r>
                  <a:rPr kumimoji="1" lang="en-US" altLang="zh-CN" sz="2000" b="0" dirty="0">
                    <a:solidFill>
                      <a:prstClr val="black"/>
                    </a:solidFill>
                    <a:sym typeface="+mn-ea"/>
                  </a:rPr>
                  <a:t>+1</a:t>
                </a:r>
                <a:r>
                  <a:rPr kumimoji="1" lang="zh-CN" altLang="en-US" sz="2000" b="0" dirty="0">
                    <a:solidFill>
                      <a:prstClr val="black"/>
                    </a:solidFill>
                    <a:sym typeface="+mn-ea"/>
                  </a:rPr>
                  <a:t>，</a:t>
                </a:r>
                <a:r>
                  <a:rPr kumimoji="1" lang="en-US" altLang="zh-CN" sz="2000" b="0" dirty="0">
                    <a:solidFill>
                      <a:prstClr val="black"/>
                    </a:solidFill>
                    <a:sym typeface="+mn-ea"/>
                  </a:rPr>
                  <a:t>p</a:t>
                </a:r>
                <a:r>
                  <a:rPr kumimoji="1" lang="zh-CN" altLang="en-US" sz="2000" b="0" dirty="0">
                    <a:solidFill>
                      <a:prstClr val="black"/>
                    </a:solidFill>
                    <a:sym typeface="+mn-ea"/>
                  </a:rPr>
                  <a:t>＋</a:t>
                </a:r>
                <a:r>
                  <a:rPr kumimoji="1" lang="en-US" altLang="zh-CN" sz="2000" b="0" dirty="0">
                    <a:solidFill>
                      <a:prstClr val="black"/>
                    </a:solidFill>
                    <a:sym typeface="+mn-ea"/>
                  </a:rPr>
                  <a:t>q=2,3</a:t>
                </a:r>
                <a:r>
                  <a:rPr kumimoji="1" lang="zh-CN" altLang="en-US" sz="2000" b="0" dirty="0">
                    <a:solidFill>
                      <a:prstClr val="black"/>
                    </a:solidFill>
                    <a:sym typeface="+mn-ea"/>
                  </a:rPr>
                  <a:t>，</a:t>
                </a:r>
                <a:r>
                  <a:rPr kumimoji="1" lang="en-US" altLang="zh-CN" sz="2000" b="0" dirty="0">
                    <a:solidFill>
                      <a:prstClr val="black"/>
                    </a:solidFill>
                    <a:sym typeface="+mn-ea"/>
                  </a:rPr>
                  <a:t>….</a:t>
                </a:r>
              </a:p>
              <a:p>
                <a:endParaRPr kumimoji="1" lang="en-US" altLang="zh-CN" b="0" dirty="0"/>
              </a:p>
            </p:txBody>
          </p:sp>
        </mc:Choice>
        <mc:Fallback xmlns="">
          <p:sp>
            <p:nvSpPr>
              <p:cNvPr id="3" name="内容占位符 2">
                <a:extLst>
                  <a:ext uri="{FF2B5EF4-FFF2-40B4-BE49-F238E27FC236}">
                    <a16:creationId xmlns:a16="http://schemas.microsoft.com/office/drawing/2014/main" xmlns="" id="{910293A5-CFC4-4AC9-982B-6D63E53C1E6C}"/>
                  </a:ext>
                </a:extLst>
              </p:cNvPr>
              <p:cNvSpPr>
                <a:spLocks noGrp="1" noRot="1" noChangeAspect="1" noMove="1" noResize="1" noEditPoints="1" noAdjustHandles="1" noChangeArrowheads="1" noChangeShapeType="1" noTextEdit="1"/>
              </p:cNvSpPr>
              <p:nvPr>
                <p:ph idx="1"/>
              </p:nvPr>
            </p:nvSpPr>
            <p:spPr>
              <a:xfrm>
                <a:off x="539750" y="1196980"/>
                <a:ext cx="7848600" cy="5400371"/>
              </a:xfrm>
              <a:blipFill rotWithShape="0">
                <a:blip r:embed="rId2"/>
                <a:stretch>
                  <a:fillRect l="-12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0806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lvl="0"/>
            <a:r>
              <a:rPr kumimoji="1" lang="en-US" altLang="zh-CN" sz="2200" dirty="0">
                <a:solidFill>
                  <a:prstClr val="black"/>
                </a:solidFill>
                <a:sym typeface="+mn-ea"/>
              </a:rPr>
              <a:t>3.Hu </a:t>
            </a:r>
            <a:r>
              <a:rPr kumimoji="1" lang="zh-CN" altLang="en-US" sz="2200" dirty="0">
                <a:solidFill>
                  <a:prstClr val="black"/>
                </a:solidFill>
                <a:sym typeface="+mn-ea"/>
              </a:rPr>
              <a:t>不变矩</a:t>
            </a:r>
            <a:endParaRPr kumimoji="1" lang="en-US" altLang="zh-CN" sz="2200" dirty="0">
              <a:solidFill>
                <a:prstClr val="black"/>
              </a:solidFill>
              <a:sym typeface="+mn-ea"/>
            </a:endParaRPr>
          </a:p>
          <a:p>
            <a:pPr marL="0" lvl="0" indent="0">
              <a:buNone/>
            </a:pPr>
            <a:r>
              <a:rPr kumimoji="1" lang="zh-CN" altLang="en-US" b="0" dirty="0">
                <a:solidFill>
                  <a:prstClr val="black"/>
                </a:solidFill>
                <a:sym typeface="+mn-ea"/>
              </a:rPr>
              <a:t>对平移、缩放、镜像和旋转都不敏感的</a:t>
            </a:r>
            <a:r>
              <a:rPr kumimoji="1" lang="en-US" altLang="zh-CN" b="0" dirty="0">
                <a:solidFill>
                  <a:prstClr val="black"/>
                </a:solidFill>
                <a:sym typeface="+mn-ea"/>
              </a:rPr>
              <a:t>7</a:t>
            </a:r>
            <a:r>
              <a:rPr kumimoji="1" lang="zh-CN" altLang="en-US" b="0" dirty="0">
                <a:solidFill>
                  <a:prstClr val="black"/>
                </a:solidFill>
                <a:sym typeface="+mn-ea"/>
              </a:rPr>
              <a:t>个二维不变矩的集合可以由以下这</a:t>
            </a:r>
          </a:p>
          <a:p>
            <a:pPr marL="0" lvl="0" indent="0">
              <a:buNone/>
            </a:pPr>
            <a:r>
              <a:rPr kumimoji="1" lang="zh-CN" altLang="en-US" b="0" dirty="0">
                <a:solidFill>
                  <a:prstClr val="black"/>
                </a:solidFill>
                <a:sym typeface="+mn-ea"/>
              </a:rPr>
              <a:t>些公式推导出来：</a:t>
            </a:r>
            <a:endParaRPr kumimoji="1" lang="en-US" altLang="zh-CN" b="0" dirty="0">
              <a:solidFill>
                <a:prstClr val="black"/>
              </a:solidFill>
              <a:sym typeface="+mn-ea"/>
            </a:endParaRPr>
          </a:p>
          <a:p>
            <a:pPr marL="0" indent="0">
              <a:buNone/>
            </a:pPr>
            <a:endParaRPr kumimoji="1" lang="en-US" altLang="zh-CN" b="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127" y="2492896"/>
            <a:ext cx="7560840" cy="3901622"/>
          </a:xfrm>
          <a:prstGeom prst="rect">
            <a:avLst/>
          </a:prstGeom>
        </p:spPr>
      </p:pic>
    </p:spTree>
    <p:extLst>
      <p:ext uri="{BB962C8B-B14F-4D97-AF65-F5344CB8AC3E}">
        <p14:creationId xmlns:p14="http://schemas.microsoft.com/office/powerpoint/2010/main" val="2400726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lvl="0"/>
            <a:r>
              <a:rPr kumimoji="1" lang="en-US" altLang="zh-CN" sz="2400" dirty="0">
                <a:solidFill>
                  <a:prstClr val="black"/>
                </a:solidFill>
                <a:sym typeface="+mn-ea"/>
              </a:rPr>
              <a:t>2.2.4 </a:t>
            </a:r>
            <a:r>
              <a:rPr kumimoji="1" lang="zh-CN" altLang="en-US" sz="2400" dirty="0">
                <a:solidFill>
                  <a:prstClr val="black"/>
                </a:solidFill>
                <a:sym typeface="+mn-ea"/>
              </a:rPr>
              <a:t>纹理特征提取</a:t>
            </a:r>
            <a:endParaRPr kumimoji="1" lang="en-US" altLang="zh-CN" sz="2400" dirty="0">
              <a:solidFill>
                <a:prstClr val="black"/>
              </a:solidFill>
              <a:sym typeface="+mn-ea"/>
            </a:endParaRPr>
          </a:p>
          <a:p>
            <a:pPr lvl="0"/>
            <a:r>
              <a:rPr kumimoji="1" lang="en-US" altLang="zh-CN" sz="2200" dirty="0">
                <a:solidFill>
                  <a:prstClr val="black"/>
                </a:solidFill>
                <a:sym typeface="+mn-ea"/>
              </a:rPr>
              <a:t>1.</a:t>
            </a:r>
            <a:r>
              <a:rPr kumimoji="1" lang="zh-CN" altLang="en-US" sz="2200" dirty="0">
                <a:solidFill>
                  <a:prstClr val="black"/>
                </a:solidFill>
                <a:sym typeface="+mn-ea"/>
              </a:rPr>
              <a:t>图像的纹理特征</a:t>
            </a:r>
            <a:endParaRPr kumimoji="1" lang="en-US" altLang="zh-CN" sz="2200" dirty="0">
              <a:solidFill>
                <a:prstClr val="black"/>
              </a:solidFill>
              <a:sym typeface="+mn-ea"/>
            </a:endParaRPr>
          </a:p>
          <a:p>
            <a:pPr marL="0" lvl="0" indent="0">
              <a:buNone/>
            </a:pPr>
            <a:r>
              <a:rPr kumimoji="1" lang="zh-CN" altLang="en-US" b="0" dirty="0">
                <a:solidFill>
                  <a:prstClr val="black"/>
                </a:solidFill>
                <a:sym typeface="+mn-ea"/>
              </a:rPr>
              <a:t>       一般来讲，纹理是指周期出现的颜色或形状特征。显然，纹理具有周期性，这也是很多纹理特征提取方法的基本模型。纹理反映了物体表面颜色和形状的某种变化，这些变化与物体本身的物理属性相关，符合人的认知模型，纹理传递了有用信息，与杂乱无章的噪声具有明显区别。</a:t>
            </a:r>
            <a:endParaRPr kumimoji="1" lang="en-US" altLang="zh-CN" b="0" dirty="0">
              <a:solidFill>
                <a:prstClr val="black"/>
              </a:solidFill>
              <a:sym typeface="+mn-ea"/>
            </a:endParaRPr>
          </a:p>
          <a:p>
            <a:pPr marL="0" lvl="0" indent="0">
              <a:buNone/>
            </a:pPr>
            <a:r>
              <a:rPr kumimoji="1" lang="zh-CN" altLang="en-US" b="0" dirty="0">
                <a:solidFill>
                  <a:prstClr val="black"/>
                </a:solidFill>
                <a:sym typeface="+mn-ea"/>
              </a:rPr>
              <a:t>       在图像处理中所定义的纹理特征，不仅限于不同材质所表现出来的不同光学特性，还包括</a:t>
            </a:r>
            <a:r>
              <a:rPr kumimoji="1" lang="zh-CN" altLang="en-US" b="0" dirty="0">
                <a:solidFill>
                  <a:srgbClr val="FF0000"/>
                </a:solidFill>
                <a:sym typeface="+mn-ea"/>
              </a:rPr>
              <a:t>大量聚集的</a:t>
            </a:r>
            <a:r>
              <a:rPr kumimoji="1" lang="zh-CN" altLang="en-US" b="0" dirty="0">
                <a:solidFill>
                  <a:prstClr val="black"/>
                </a:solidFill>
                <a:sym typeface="+mn-ea"/>
              </a:rPr>
              <a:t>、</a:t>
            </a:r>
            <a:r>
              <a:rPr kumimoji="1" lang="zh-CN" altLang="en-US" b="0" dirty="0">
                <a:solidFill>
                  <a:srgbClr val="FF0000"/>
                </a:solidFill>
                <a:sym typeface="+mn-ea"/>
              </a:rPr>
              <a:t>主观感觉趋同</a:t>
            </a:r>
            <a:r>
              <a:rPr kumimoji="1" lang="zh-CN" altLang="en-US" b="0" dirty="0">
                <a:solidFill>
                  <a:prstClr val="black"/>
                </a:solidFill>
                <a:sym typeface="+mn-ea"/>
              </a:rPr>
              <a:t>的区域像素群体。纹理尺度还与图像分辨率有关，例如，从远距离观测由地板砖构成的地板时，看到的是地板砖块构成的纹理，而没有看到地板砖本身的纹理模式，当近距离观测同样的场景时，人的主观意识开始注意到每块砖上的详细模式。</a:t>
            </a:r>
            <a:endParaRPr kumimoji="1" lang="en-US" altLang="zh-CN" b="0" dirty="0">
              <a:solidFill>
                <a:prstClr val="black"/>
              </a:solidFill>
              <a:sym typeface="+mn-ea"/>
            </a:endParaRPr>
          </a:p>
          <a:p>
            <a:pPr marL="0" indent="0">
              <a:buNone/>
            </a:pPr>
            <a:endParaRPr kumimoji="1" lang="en-US" altLang="zh-CN" b="0" dirty="0"/>
          </a:p>
        </p:txBody>
      </p:sp>
    </p:spTree>
    <p:extLst>
      <p:ext uri="{BB962C8B-B14F-4D97-AF65-F5344CB8AC3E}">
        <p14:creationId xmlns:p14="http://schemas.microsoft.com/office/powerpoint/2010/main" val="26702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2D01F4-89B7-4CAB-B689-A96507E24CB8}"/>
              </a:ext>
            </a:extLst>
          </p:cNvPr>
          <p:cNvSpPr>
            <a:spLocks noGrp="1"/>
          </p:cNvSpPr>
          <p:nvPr>
            <p:ph type="title"/>
          </p:nvPr>
        </p:nvSpPr>
        <p:spPr/>
        <p:txBody>
          <a:bodyPr/>
          <a:lstStyle/>
          <a:p>
            <a:r>
              <a:rPr lang="zh-CN" altLang="en-US" dirty="0"/>
              <a:t>纹理特征</a:t>
            </a:r>
          </a:p>
        </p:txBody>
      </p:sp>
      <p:pic>
        <p:nvPicPr>
          <p:cNvPr id="1026" name="Picture 2" descr="Texture feature extraction of Brodatz dataset | Download Scientific Diagram">
            <a:extLst>
              <a:ext uri="{FF2B5EF4-FFF2-40B4-BE49-F238E27FC236}">
                <a16:creationId xmlns:a16="http://schemas.microsoft.com/office/drawing/2014/main" id="{2C2FE9EB-D026-44E5-8EF4-9C51506CA7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536" y="1124744"/>
            <a:ext cx="6712174" cy="32403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问：程序员为啥都喜欢穿“格子衫”？-苹果序列号查询,躺倒鸭官网,让生活科技更有趣">
            <a:extLst>
              <a:ext uri="{FF2B5EF4-FFF2-40B4-BE49-F238E27FC236}">
                <a16:creationId xmlns:a16="http://schemas.microsoft.com/office/drawing/2014/main" id="{745A17EC-4E42-44B4-9ABD-280729DCB4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2996952"/>
            <a:ext cx="6480718" cy="3240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883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lvl="0"/>
            <a:r>
              <a:rPr kumimoji="1" lang="en-US" altLang="zh-CN" sz="2200" dirty="0">
                <a:solidFill>
                  <a:prstClr val="black"/>
                </a:solidFill>
                <a:sym typeface="+mn-ea"/>
              </a:rPr>
              <a:t>1.</a:t>
            </a:r>
            <a:r>
              <a:rPr kumimoji="1" lang="zh-CN" altLang="en-US" sz="2200" dirty="0">
                <a:solidFill>
                  <a:prstClr val="black"/>
                </a:solidFill>
                <a:sym typeface="+mn-ea"/>
              </a:rPr>
              <a:t>图像的纹理特征</a:t>
            </a:r>
            <a:endParaRPr kumimoji="1" lang="en-US" altLang="zh-CN" sz="2200" dirty="0">
              <a:solidFill>
                <a:prstClr val="black"/>
              </a:solidFill>
              <a:sym typeface="+mn-ea"/>
            </a:endParaRPr>
          </a:p>
          <a:p>
            <a:pPr marL="0" indent="0">
              <a:buNone/>
            </a:pPr>
            <a:r>
              <a:rPr kumimoji="1" lang="zh-CN" altLang="en-US" b="0" dirty="0"/>
              <a:t>       在图像处理中所定义的纹理特征，不仅限于不同材质所表现出来的不同光学特性，还包括</a:t>
            </a:r>
            <a:r>
              <a:rPr kumimoji="1" lang="zh-CN" altLang="en-US" b="0" dirty="0">
                <a:solidFill>
                  <a:srgbClr val="FF0000"/>
                </a:solidFill>
              </a:rPr>
              <a:t>大量聚集的</a:t>
            </a:r>
            <a:r>
              <a:rPr kumimoji="1" lang="zh-CN" altLang="en-US" b="0" dirty="0"/>
              <a:t>、</a:t>
            </a:r>
            <a:r>
              <a:rPr kumimoji="1" lang="zh-CN" altLang="en-US" b="0" dirty="0">
                <a:solidFill>
                  <a:srgbClr val="FF0000"/>
                </a:solidFill>
              </a:rPr>
              <a:t>主观感觉趋同的</a:t>
            </a:r>
            <a:r>
              <a:rPr kumimoji="1" lang="zh-CN" altLang="en-US" b="0" dirty="0"/>
              <a:t>区域像素群体。纹理尺度还与图像分辨率有关，例如，从远距离观测由地板砖构成的地板时，看到的是地板砖块构成的纹理，而没有看到地板砖本身的纹理模式，当近距离观测同样的场景时，人的主观意识开始注意到每块砖上的详细模式。</a:t>
            </a:r>
            <a:endParaRPr kumimoji="1" lang="en-US" altLang="zh-CN" b="0" dirty="0"/>
          </a:p>
        </p:txBody>
      </p:sp>
    </p:spTree>
    <p:extLst>
      <p:ext uri="{BB962C8B-B14F-4D97-AF65-F5344CB8AC3E}">
        <p14:creationId xmlns:p14="http://schemas.microsoft.com/office/powerpoint/2010/main" val="19459676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lvl="0"/>
            <a:r>
              <a:rPr kumimoji="1" lang="en-US" altLang="zh-CN" sz="2200" dirty="0">
                <a:solidFill>
                  <a:prstClr val="black"/>
                </a:solidFill>
                <a:sym typeface="+mn-ea"/>
              </a:rPr>
              <a:t>1.</a:t>
            </a:r>
            <a:r>
              <a:rPr kumimoji="1" lang="zh-CN" altLang="en-US" sz="2200" dirty="0">
                <a:solidFill>
                  <a:prstClr val="black"/>
                </a:solidFill>
                <a:sym typeface="+mn-ea"/>
              </a:rPr>
              <a:t>图像的纹理特征</a:t>
            </a:r>
            <a:endParaRPr kumimoji="1" lang="en-US" altLang="zh-CN" sz="2200" dirty="0">
              <a:solidFill>
                <a:prstClr val="black"/>
              </a:solidFill>
              <a:sym typeface="+mn-ea"/>
            </a:endParaRPr>
          </a:p>
          <a:p>
            <a:pPr marL="0" indent="0">
              <a:buNone/>
            </a:pPr>
            <a:r>
              <a:rPr kumimoji="1" lang="zh-CN" altLang="en-US" b="0" dirty="0"/>
              <a:t>       纹理可分为</a:t>
            </a:r>
            <a:r>
              <a:rPr kumimoji="1" lang="zh-CN" altLang="en-US" b="0" dirty="0">
                <a:solidFill>
                  <a:srgbClr val="FF0000"/>
                </a:solidFill>
              </a:rPr>
              <a:t>人工纹理和自然纹理</a:t>
            </a:r>
            <a:r>
              <a:rPr kumimoji="1" lang="zh-CN" altLang="en-US" b="0" dirty="0"/>
              <a:t>。人工纹理的规则性和周期性更加强烈，</a:t>
            </a:r>
          </a:p>
          <a:p>
            <a:pPr marL="0" indent="0">
              <a:buNone/>
            </a:pPr>
            <a:r>
              <a:rPr kumimoji="1" lang="zh-CN" altLang="en-US" b="0" dirty="0"/>
              <a:t>其随机产生的不规则形状实际上是有固定长度的伪随机序列。而自然纹理往往表现出更复杂的特性周期性不明显，偏离常规的形状或干扰会更多。</a:t>
            </a:r>
            <a:endParaRPr kumimoji="1" lang="en-US" altLang="zh-CN" b="0" dirty="0"/>
          </a:p>
          <a:p>
            <a:pPr marL="0" indent="0">
              <a:buNone/>
            </a:pPr>
            <a:r>
              <a:rPr kumimoji="1" lang="zh-CN" altLang="en-US" b="0" dirty="0"/>
              <a:t>       纹理又可分为规则纹理和随机纹理，对于规则纹理可以用频率逼近或结构逼近的方法迸行描述，周期性是其主要特征。对于随机纹理常采用统计分析的方法提取其数字特征诸如数学期望和统计矩等。</a:t>
            </a:r>
            <a:endParaRPr kumimoji="1" lang="en-US" altLang="zh-CN" b="0" dirty="0"/>
          </a:p>
          <a:p>
            <a:pPr marL="0" indent="0">
              <a:buNone/>
            </a:pPr>
            <a:r>
              <a:rPr kumimoji="1" lang="zh-CN" altLang="en-US" b="0" dirty="0"/>
              <a:t>       研究纹理有两个目的，一是研究如何设计具有特定效果的纹理；二是研究纹理图像的特性，以便分类和识别场景，这时候纹理是为了分类和识别场景或物体表面类型而产生的一种视觉标记。这方面的应用非常广泛，例如纹理特征可以应用于指纹识别、杂草识别、目标跟踪、病态检测、图像检索等领域。</a:t>
            </a:r>
            <a:endParaRPr kumimoji="1" lang="en-US" altLang="zh-CN" b="0" dirty="0"/>
          </a:p>
        </p:txBody>
      </p:sp>
    </p:spTree>
    <p:extLst>
      <p:ext uri="{BB962C8B-B14F-4D97-AF65-F5344CB8AC3E}">
        <p14:creationId xmlns:p14="http://schemas.microsoft.com/office/powerpoint/2010/main" val="1171583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lvl="0"/>
            <a:r>
              <a:rPr kumimoji="1" lang="en-US" altLang="zh-CN" sz="2200" dirty="0">
                <a:solidFill>
                  <a:prstClr val="black"/>
                </a:solidFill>
                <a:sym typeface="+mn-ea"/>
              </a:rPr>
              <a:t>2.</a:t>
            </a:r>
            <a:r>
              <a:rPr kumimoji="1" lang="zh-CN" altLang="en-US" sz="2200" dirty="0">
                <a:solidFill>
                  <a:prstClr val="black"/>
                </a:solidFill>
                <a:sym typeface="+mn-ea"/>
              </a:rPr>
              <a:t>纹理特征提取概述</a:t>
            </a:r>
            <a:endParaRPr kumimoji="1" lang="en-US" altLang="zh-CN" sz="2200" dirty="0">
              <a:solidFill>
                <a:prstClr val="black"/>
              </a:solidFill>
              <a:sym typeface="+mn-ea"/>
            </a:endParaRPr>
          </a:p>
          <a:p>
            <a:pPr marL="0" lvl="0" indent="0">
              <a:buNone/>
            </a:pPr>
            <a:r>
              <a:rPr kumimoji="1" lang="zh-CN" altLang="en-US" b="0" dirty="0">
                <a:solidFill>
                  <a:prstClr val="black"/>
                </a:solidFill>
                <a:sym typeface="+mn-ea"/>
              </a:rPr>
              <a:t>      对于纹理特征的提取，关键是建立适合人的主观认知和纹理产生本质的纹理模型。现在主要有两种模型：一是生物学模型，模拟人的视觉响应；二是随机模型，重点在于纹理的统计特性。在这两类模型的基础上衍生了很多种分析方法。</a:t>
            </a:r>
            <a:endParaRPr kumimoji="1" lang="en-US" altLang="zh-CN" b="0" dirty="0">
              <a:solidFill>
                <a:prstClr val="black"/>
              </a:solidFill>
              <a:sym typeface="+mn-ea"/>
            </a:endParaRPr>
          </a:p>
          <a:p>
            <a:pPr marL="0" indent="0">
              <a:buNone/>
            </a:pPr>
            <a:endParaRPr kumimoji="1" lang="en-US" altLang="zh-CN" b="0" dirty="0"/>
          </a:p>
        </p:txBody>
      </p:sp>
    </p:spTree>
    <p:extLst>
      <p:ext uri="{BB962C8B-B14F-4D97-AF65-F5344CB8AC3E}">
        <p14:creationId xmlns:p14="http://schemas.microsoft.com/office/powerpoint/2010/main" val="27957442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r>
              <a:rPr kumimoji="1" lang="en-US" altLang="zh-CN" sz="2400" dirty="0"/>
              <a:t>2.2.2.2</a:t>
            </a:r>
            <a:r>
              <a:rPr kumimoji="1" lang="zh-CN" altLang="en-US" sz="2400" dirty="0"/>
              <a:t> 颜色特征提取</a:t>
            </a:r>
            <a:endParaRPr kumimoji="1" lang="en-US" altLang="zh-CN" sz="2400" dirty="0"/>
          </a:p>
          <a:p>
            <a:pPr marL="0" indent="0">
              <a:buNone/>
            </a:pPr>
            <a:r>
              <a:rPr kumimoji="1" lang="en-US" altLang="zh-CN" b="0" dirty="0"/>
              <a:t> </a:t>
            </a:r>
            <a:r>
              <a:rPr kumimoji="1" lang="zh-CN" altLang="en-US" b="0" dirty="0"/>
              <a:t>      最常用的颜色特征是颜色直方图，颜色聚合向量，颜色矩等。</a:t>
            </a:r>
            <a:endParaRPr kumimoji="1" lang="en-US" altLang="zh-CN" b="0" dirty="0"/>
          </a:p>
          <a:p>
            <a:pPr marL="0" indent="0">
              <a:buNone/>
            </a:pPr>
            <a:r>
              <a:rPr kumimoji="1" lang="en-US" altLang="zh-CN" b="0" dirty="0"/>
              <a:t>       1.</a:t>
            </a:r>
            <a:r>
              <a:rPr kumimoji="1" lang="zh-CN" altLang="en-US" b="0" dirty="0"/>
              <a:t>颜色直方图</a:t>
            </a:r>
            <a:endParaRPr kumimoji="1" lang="en-US" altLang="zh-CN" b="0" dirty="0"/>
          </a:p>
          <a:p>
            <a:pPr marL="0" indent="0">
              <a:buNone/>
            </a:pPr>
            <a:r>
              <a:rPr kumimoji="1" lang="en-US" altLang="zh-CN" b="0" dirty="0"/>
              <a:t>       2.</a:t>
            </a:r>
            <a:r>
              <a:rPr kumimoji="1" lang="zh-CN" altLang="en-US" b="0" dirty="0"/>
              <a:t>颜色矩</a:t>
            </a:r>
            <a:endParaRPr kumimoji="1" lang="en-US" altLang="zh-CN" b="0" dirty="0"/>
          </a:p>
          <a:p>
            <a:pPr marL="0" indent="0">
              <a:buNone/>
            </a:pPr>
            <a:r>
              <a:rPr kumimoji="1" lang="en-US" altLang="zh-CN" b="0" dirty="0"/>
              <a:t>       3.</a:t>
            </a:r>
            <a:r>
              <a:rPr kumimoji="1" lang="zh-CN" altLang="en-US" b="0" dirty="0"/>
              <a:t>颜色熵</a:t>
            </a:r>
            <a:endParaRPr kumimoji="1" lang="en-US" altLang="zh-CN" b="0" dirty="0"/>
          </a:p>
          <a:p>
            <a:pPr marL="0" indent="0">
              <a:buNone/>
            </a:pPr>
            <a:r>
              <a:rPr kumimoji="1" lang="en-US" altLang="zh-CN" b="0" dirty="0"/>
              <a:t>       4.</a:t>
            </a:r>
            <a:r>
              <a:rPr kumimoji="1" lang="zh-CN" altLang="en-US" b="0" dirty="0"/>
              <a:t>颜色聚合向量</a:t>
            </a:r>
            <a:endParaRPr kumimoji="1" lang="en-US" altLang="zh-CN" b="0" dirty="0"/>
          </a:p>
          <a:p>
            <a:pPr marL="0" indent="0">
              <a:buNone/>
            </a:pPr>
            <a:r>
              <a:rPr kumimoji="1" lang="en-US" altLang="zh-CN" b="0" dirty="0"/>
              <a:t>       5.</a:t>
            </a:r>
            <a:r>
              <a:rPr kumimoji="1" lang="zh-CN" altLang="en-US" b="0" dirty="0"/>
              <a:t>颜色相关图</a:t>
            </a:r>
            <a:endParaRPr kumimoji="1" lang="en-US" altLang="zh-CN" b="0" dirty="0"/>
          </a:p>
          <a:p>
            <a:pPr marL="0" indent="0">
              <a:buNone/>
            </a:pPr>
            <a:r>
              <a:rPr kumimoji="1" lang="en-US" altLang="zh-CN" b="0" dirty="0"/>
              <a:t>       6.</a:t>
            </a:r>
            <a:r>
              <a:rPr kumimoji="1" lang="zh-CN" altLang="en-US" b="0" dirty="0"/>
              <a:t>颜色集</a:t>
            </a:r>
            <a:endParaRPr kumimoji="1" lang="en-US" altLang="zh-CN" b="0" dirty="0"/>
          </a:p>
        </p:txBody>
      </p:sp>
    </p:spTree>
    <p:extLst>
      <p:ext uri="{BB962C8B-B14F-4D97-AF65-F5344CB8AC3E}">
        <p14:creationId xmlns:p14="http://schemas.microsoft.com/office/powerpoint/2010/main" val="4178543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lvl="0"/>
            <a:r>
              <a:rPr kumimoji="1" lang="en-US" altLang="zh-CN" sz="2200" dirty="0">
                <a:solidFill>
                  <a:prstClr val="black"/>
                </a:solidFill>
                <a:sym typeface="+mn-ea"/>
              </a:rPr>
              <a:t>2.</a:t>
            </a:r>
            <a:r>
              <a:rPr kumimoji="1" lang="zh-CN" altLang="en-US" sz="2200" dirty="0">
                <a:solidFill>
                  <a:prstClr val="black"/>
                </a:solidFill>
                <a:sym typeface="+mn-ea"/>
              </a:rPr>
              <a:t>纹理特征提取概述</a:t>
            </a:r>
            <a:endParaRPr kumimoji="1" lang="en-US" altLang="zh-CN" sz="2200" dirty="0">
              <a:solidFill>
                <a:prstClr val="black"/>
              </a:solidFill>
              <a:sym typeface="+mn-ea"/>
            </a:endParaRPr>
          </a:p>
          <a:p>
            <a:pPr marL="0" lvl="0" indent="0">
              <a:buNone/>
            </a:pPr>
            <a:r>
              <a:rPr kumimoji="1" lang="zh-CN" altLang="en-US" b="0" dirty="0">
                <a:solidFill>
                  <a:prstClr val="black"/>
                </a:solidFill>
                <a:sym typeface="+mn-ea"/>
              </a:rPr>
              <a:t>传统的分析方法有</a:t>
            </a:r>
          </a:p>
          <a:p>
            <a:pPr marL="0" lvl="0" indent="0">
              <a:buNone/>
            </a:pPr>
            <a:r>
              <a:rPr kumimoji="1" lang="en-US" altLang="zh-CN" b="0" dirty="0">
                <a:solidFill>
                  <a:prstClr val="black"/>
                </a:solidFill>
                <a:sym typeface="+mn-ea"/>
              </a:rPr>
              <a:t>(1)</a:t>
            </a:r>
            <a:r>
              <a:rPr kumimoji="1" lang="zh-CN" altLang="en-US" b="0" dirty="0">
                <a:solidFill>
                  <a:prstClr val="black"/>
                </a:solidFill>
                <a:sym typeface="+mn-ea"/>
              </a:rPr>
              <a:t>直方图法：该方法的原理是对小邻域内的灰度分布情况迸行统计，凡是</a:t>
            </a:r>
          </a:p>
          <a:p>
            <a:pPr marL="0" lvl="0" indent="0">
              <a:buNone/>
            </a:pPr>
            <a:r>
              <a:rPr kumimoji="1" lang="zh-CN" altLang="en-US" b="0" dirty="0">
                <a:solidFill>
                  <a:prstClr val="black"/>
                </a:solidFill>
                <a:sym typeface="+mn-ea"/>
              </a:rPr>
              <a:t>灰度分布情况相同的都属于同一个纹理区域。</a:t>
            </a:r>
            <a:endParaRPr kumimoji="1" lang="en-US" altLang="zh-CN" b="0" dirty="0">
              <a:solidFill>
                <a:prstClr val="black"/>
              </a:solidFill>
              <a:sym typeface="+mn-ea"/>
            </a:endParaRPr>
          </a:p>
          <a:p>
            <a:pPr marL="0" lvl="0" indent="0">
              <a:buNone/>
            </a:pPr>
            <a:r>
              <a:rPr kumimoji="1" lang="en-US" altLang="zh-CN" b="0" dirty="0"/>
              <a:t>(2)</a:t>
            </a:r>
            <a:r>
              <a:rPr kumimoji="1" lang="zh-CN" altLang="en-US" b="0" dirty="0"/>
              <a:t>灰度差分法：通过对图像中像素的梯度值进行统计归纳，对其进行分类</a:t>
            </a:r>
          </a:p>
          <a:p>
            <a:pPr marL="0" lvl="0" indent="0">
              <a:buNone/>
            </a:pPr>
            <a:r>
              <a:rPr kumimoji="1" lang="zh-CN" altLang="en-US" b="0" dirty="0"/>
              <a:t>处理，提取出纹理对比度、角度等视觉特征，均值和熵等统计特征。</a:t>
            </a:r>
          </a:p>
          <a:p>
            <a:pPr marL="0" lvl="0" indent="0">
              <a:buNone/>
            </a:pPr>
            <a:r>
              <a:rPr kumimoji="1" lang="en-US" altLang="zh-CN" b="0" dirty="0"/>
              <a:t>(3)</a:t>
            </a:r>
            <a:r>
              <a:rPr kumimoji="1" lang="zh-CN" altLang="en-US" b="0" dirty="0"/>
              <a:t>频域变换法：通过对图像进行傅里叶变换，在该变换域内提取图像的功</a:t>
            </a:r>
          </a:p>
          <a:p>
            <a:pPr marL="0" lvl="0" indent="0">
              <a:buNone/>
            </a:pPr>
            <a:r>
              <a:rPr kumimoji="1" lang="zh-CN" altLang="en-US" b="0" dirty="0"/>
              <a:t>率谱，对其功率谱进行频域的区分，形成高频部分和低频部分，也就是纹理的变化快慢。</a:t>
            </a:r>
          </a:p>
          <a:p>
            <a:pPr marL="0" lvl="0" indent="0">
              <a:buNone/>
            </a:pPr>
            <a:r>
              <a:rPr kumimoji="1" lang="en-US" altLang="zh-CN" b="0" dirty="0"/>
              <a:t>(4)</a:t>
            </a:r>
            <a:r>
              <a:rPr kumimoji="1" lang="zh-CN" altLang="en-US" b="0" dirty="0"/>
              <a:t>共生矩阵法：对图像的所有像素进行统计，以确定其相邻像素的“灰度</a:t>
            </a:r>
          </a:p>
          <a:p>
            <a:pPr marL="0" lvl="0" indent="0">
              <a:buNone/>
            </a:pPr>
            <a:r>
              <a:rPr kumimoji="1" lang="en-US" altLang="zh-CN" b="0" dirty="0"/>
              <a:t>-</a:t>
            </a:r>
            <a:r>
              <a:rPr kumimoji="1" lang="zh-CN" altLang="en-US" b="0" dirty="0"/>
              <a:t>灰值对”的概率分布，以此为基础对图像的纹理数字特征进行描述。</a:t>
            </a:r>
          </a:p>
          <a:p>
            <a:pPr marL="0" lvl="0" indent="0">
              <a:buNone/>
            </a:pPr>
            <a:endParaRPr kumimoji="1" lang="en-US" altLang="zh-CN" b="0" dirty="0"/>
          </a:p>
        </p:txBody>
      </p:sp>
    </p:spTree>
    <p:extLst>
      <p:ext uri="{BB962C8B-B14F-4D97-AF65-F5344CB8AC3E}">
        <p14:creationId xmlns:p14="http://schemas.microsoft.com/office/powerpoint/2010/main" val="3358615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lvl="0"/>
            <a:r>
              <a:rPr kumimoji="1" lang="en-US" altLang="zh-CN" sz="2200" dirty="0">
                <a:solidFill>
                  <a:prstClr val="black"/>
                </a:solidFill>
                <a:sym typeface="+mn-ea"/>
              </a:rPr>
              <a:t>2.</a:t>
            </a:r>
            <a:r>
              <a:rPr kumimoji="1" lang="zh-CN" altLang="en-US" sz="2200" dirty="0">
                <a:solidFill>
                  <a:prstClr val="black"/>
                </a:solidFill>
                <a:sym typeface="+mn-ea"/>
              </a:rPr>
              <a:t>纹理特征提取概述</a:t>
            </a:r>
            <a:endParaRPr kumimoji="1" lang="en-US" altLang="zh-CN" sz="2200" dirty="0">
              <a:solidFill>
                <a:prstClr val="black"/>
              </a:solidFill>
              <a:sym typeface="+mn-ea"/>
            </a:endParaRPr>
          </a:p>
          <a:p>
            <a:pPr marL="0" lvl="0" indent="0">
              <a:buNone/>
            </a:pPr>
            <a:r>
              <a:rPr kumimoji="1" lang="zh-CN" altLang="en-US" b="0" dirty="0">
                <a:solidFill>
                  <a:prstClr val="black"/>
                </a:solidFill>
                <a:sym typeface="+mn-ea"/>
              </a:rPr>
              <a:t>       纹理不仅与灰度基元的尺寸有关，与灰度基元的空间分布也有关。灰度共生矩阵就是用来描述纹理中灰度基元之间空间联系的基础。因为图像中相距</a:t>
            </a:r>
            <a:r>
              <a:rPr kumimoji="1" lang="en-US" altLang="zh-CN" b="0" dirty="0">
                <a:solidFill>
                  <a:prstClr val="black"/>
                </a:solidFill>
                <a:sym typeface="+mn-ea"/>
              </a:rPr>
              <a:t>(△x</a:t>
            </a:r>
            <a:r>
              <a:rPr kumimoji="1" lang="zh-CN" altLang="en-US" b="0" dirty="0">
                <a:solidFill>
                  <a:prstClr val="black"/>
                </a:solidFill>
                <a:sym typeface="+mn-ea"/>
              </a:rPr>
              <a:t>，△</a:t>
            </a:r>
            <a:r>
              <a:rPr kumimoji="1" lang="en-US" altLang="zh-CN" b="0" dirty="0">
                <a:solidFill>
                  <a:prstClr val="black"/>
                </a:solidFill>
                <a:sym typeface="+mn-ea"/>
              </a:rPr>
              <a:t>y)</a:t>
            </a:r>
            <a:r>
              <a:rPr kumimoji="1" lang="zh-CN" altLang="en-US" b="0" dirty="0">
                <a:solidFill>
                  <a:prstClr val="black"/>
                </a:solidFill>
                <a:sym typeface="+mn-ea"/>
              </a:rPr>
              <a:t>的两个灰度像素同时出现的联合概率分布可以用灰度共生矩阵来表示</a:t>
            </a:r>
            <a:r>
              <a:rPr kumimoji="1" lang="zh-CN" altLang="en-US" sz="2200" dirty="0">
                <a:solidFill>
                  <a:prstClr val="black"/>
                </a:solidFill>
                <a:sym typeface="+mn-ea"/>
              </a:rPr>
              <a:t>。</a:t>
            </a:r>
            <a:r>
              <a:rPr kumimoji="1" lang="zh-CN" altLang="en-US" b="0" dirty="0">
                <a:solidFill>
                  <a:prstClr val="black"/>
                </a:solidFill>
                <a:sym typeface="+mn-ea"/>
              </a:rPr>
              <a:t>设</a:t>
            </a:r>
            <a:r>
              <a:rPr kumimoji="1" lang="en-US" altLang="zh-CN" b="0" dirty="0">
                <a:solidFill>
                  <a:prstClr val="black"/>
                </a:solidFill>
                <a:sym typeface="+mn-ea"/>
              </a:rPr>
              <a:t>S</a:t>
            </a:r>
            <a:r>
              <a:rPr kumimoji="1" lang="zh-CN" altLang="en-US" b="0" dirty="0">
                <a:solidFill>
                  <a:prstClr val="black"/>
                </a:solidFill>
                <a:sym typeface="+mn-ea"/>
              </a:rPr>
              <a:t>为目标区域</a:t>
            </a:r>
            <a:r>
              <a:rPr kumimoji="1" lang="en-US" altLang="zh-CN" b="0" dirty="0">
                <a:solidFill>
                  <a:prstClr val="black"/>
                </a:solidFill>
                <a:sym typeface="+mn-ea"/>
              </a:rPr>
              <a:t>R</a:t>
            </a:r>
            <a:r>
              <a:rPr kumimoji="1" lang="zh-CN" altLang="en-US" b="0" dirty="0">
                <a:solidFill>
                  <a:prstClr val="black"/>
                </a:solidFill>
                <a:sym typeface="+mn-ea"/>
              </a:rPr>
              <a:t>中具有特定空间联系的像素对的集合，则共生矩阵</a:t>
            </a:r>
            <a:r>
              <a:rPr kumimoji="1" lang="en-US" altLang="zh-CN" b="0" dirty="0">
                <a:solidFill>
                  <a:prstClr val="black"/>
                </a:solidFill>
                <a:sym typeface="+mn-ea"/>
              </a:rPr>
              <a:t>P</a:t>
            </a:r>
            <a:r>
              <a:rPr kumimoji="1" lang="zh-CN" altLang="en-US" b="0" dirty="0">
                <a:solidFill>
                  <a:prstClr val="black"/>
                </a:solidFill>
                <a:sym typeface="+mn-ea"/>
              </a:rPr>
              <a:t>可定义为</a:t>
            </a:r>
            <a:endParaRPr kumimoji="1" lang="en-US" altLang="zh-CN" b="0" dirty="0">
              <a:solidFill>
                <a:prstClr val="black"/>
              </a:solidFill>
              <a:sym typeface="+mn-ea"/>
            </a:endParaRPr>
          </a:p>
          <a:p>
            <a:pPr marL="0" lvl="0" indent="0">
              <a:buNone/>
            </a:pPr>
            <a:endParaRPr kumimoji="1" lang="en-US" altLang="zh-CN" b="0" dirty="0">
              <a:solidFill>
                <a:prstClr val="black"/>
              </a:solidFill>
              <a:sym typeface="+mn-ea"/>
            </a:endParaRPr>
          </a:p>
          <a:p>
            <a:pPr marL="0" lvl="0" indent="0">
              <a:buNone/>
            </a:pPr>
            <a:endParaRPr kumimoji="1" lang="en-US" altLang="zh-CN" b="0" dirty="0">
              <a:solidFill>
                <a:prstClr val="black"/>
              </a:solidFill>
              <a:sym typeface="+mn-ea"/>
            </a:endParaRPr>
          </a:p>
          <a:p>
            <a:pPr marL="0" lvl="0" indent="0">
              <a:buNone/>
            </a:pPr>
            <a:endParaRPr kumimoji="1" lang="en-US" altLang="zh-CN" b="0" dirty="0">
              <a:solidFill>
                <a:prstClr val="black"/>
              </a:solidFill>
              <a:sym typeface="+mn-ea"/>
            </a:endParaRPr>
          </a:p>
          <a:p>
            <a:pPr marL="0" lvl="0" indent="0">
              <a:buNone/>
            </a:pPr>
            <a:r>
              <a:rPr kumimoji="1" lang="zh-CN" altLang="en-US" b="0" dirty="0">
                <a:solidFill>
                  <a:prstClr val="black"/>
                </a:solidFill>
                <a:sym typeface="+mn-ea"/>
              </a:rPr>
              <a:t>上式等号右边的分子是具有某种空间关系、灰度值分别为</a:t>
            </a:r>
            <a:r>
              <a:rPr kumimoji="1" lang="en-US" altLang="zh-CN" b="0" dirty="0">
                <a:solidFill>
                  <a:prstClr val="black"/>
                </a:solidFill>
                <a:sym typeface="+mn-ea"/>
              </a:rPr>
              <a:t>g1</a:t>
            </a:r>
            <a:r>
              <a:rPr kumimoji="1" lang="zh-CN" altLang="en-US" b="0" dirty="0">
                <a:solidFill>
                  <a:prstClr val="black"/>
                </a:solidFill>
                <a:sym typeface="+mn-ea"/>
              </a:rPr>
              <a:t>和</a:t>
            </a:r>
            <a:r>
              <a:rPr kumimoji="1" lang="en-US" altLang="zh-CN" b="0" dirty="0">
                <a:solidFill>
                  <a:prstClr val="black"/>
                </a:solidFill>
                <a:sym typeface="+mn-ea"/>
              </a:rPr>
              <a:t>g2</a:t>
            </a:r>
            <a:r>
              <a:rPr kumimoji="1" lang="zh-CN" altLang="en-US" b="0" dirty="0">
                <a:solidFill>
                  <a:prstClr val="black"/>
                </a:solidFill>
                <a:sym typeface="+mn-ea"/>
              </a:rPr>
              <a:t>的像素对</a:t>
            </a:r>
          </a:p>
          <a:p>
            <a:pPr marL="0" lvl="0" indent="0">
              <a:buNone/>
            </a:pPr>
            <a:r>
              <a:rPr kumimoji="1" lang="zh-CN" altLang="en-US" b="0" dirty="0">
                <a:solidFill>
                  <a:prstClr val="black"/>
                </a:solidFill>
                <a:sym typeface="+mn-ea"/>
              </a:rPr>
              <a:t>的个数，分母为像素对的总和数</a:t>
            </a:r>
            <a:r>
              <a:rPr kumimoji="1" lang="en-US" altLang="zh-CN" b="0" dirty="0">
                <a:solidFill>
                  <a:prstClr val="black"/>
                </a:solidFill>
                <a:sym typeface="+mn-ea"/>
              </a:rPr>
              <a:t>(#</a:t>
            </a:r>
            <a:r>
              <a:rPr kumimoji="1" lang="zh-CN" altLang="en-US" b="0" dirty="0">
                <a:solidFill>
                  <a:prstClr val="black"/>
                </a:solidFill>
                <a:sym typeface="+mn-ea"/>
              </a:rPr>
              <a:t>代表数量</a:t>
            </a:r>
            <a:r>
              <a:rPr kumimoji="1" lang="en-US" altLang="zh-CN" b="0" dirty="0">
                <a:solidFill>
                  <a:prstClr val="black"/>
                </a:solidFill>
                <a:sym typeface="+mn-ea"/>
              </a:rPr>
              <a:t>)</a:t>
            </a:r>
            <a:r>
              <a:rPr kumimoji="1" lang="zh-CN" altLang="en-US" b="0" dirty="0">
                <a:solidFill>
                  <a:prstClr val="black"/>
                </a:solidFill>
                <a:sym typeface="+mn-ea"/>
              </a:rPr>
              <a:t>。这样得到的</a:t>
            </a:r>
            <a:r>
              <a:rPr kumimoji="1" lang="en-US" altLang="zh-CN" b="0" dirty="0">
                <a:solidFill>
                  <a:prstClr val="black"/>
                </a:solidFill>
                <a:sym typeface="+mn-ea"/>
              </a:rPr>
              <a:t>P</a:t>
            </a:r>
            <a:r>
              <a:rPr kumimoji="1" lang="zh-CN" altLang="en-US" b="0" dirty="0">
                <a:solidFill>
                  <a:prstClr val="black"/>
                </a:solidFill>
                <a:sym typeface="+mn-ea"/>
              </a:rPr>
              <a:t>是归一化的。</a:t>
            </a:r>
            <a:endParaRPr kumimoji="1" lang="en-US" altLang="zh-CN" b="0" dirty="0">
              <a:solidFill>
                <a:prstClr val="black"/>
              </a:solidFill>
              <a:sym typeface="+mn-ea"/>
            </a:endParaRPr>
          </a:p>
          <a:p>
            <a:pPr marL="0" indent="0">
              <a:buNone/>
            </a:pPr>
            <a:endParaRPr kumimoji="1" lang="en-US" altLang="zh-CN" b="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789040"/>
            <a:ext cx="9144000" cy="967824"/>
          </a:xfrm>
          <a:prstGeom prst="rect">
            <a:avLst/>
          </a:prstGeom>
        </p:spPr>
      </p:pic>
    </p:spTree>
    <p:extLst>
      <p:ext uri="{BB962C8B-B14F-4D97-AF65-F5344CB8AC3E}">
        <p14:creationId xmlns:p14="http://schemas.microsoft.com/office/powerpoint/2010/main" val="3785021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lvl="0"/>
            <a:r>
              <a:rPr kumimoji="1" lang="en-US" altLang="zh-CN" sz="2200" dirty="0">
                <a:solidFill>
                  <a:prstClr val="black"/>
                </a:solidFill>
                <a:sym typeface="+mn-ea"/>
              </a:rPr>
              <a:t>2.</a:t>
            </a:r>
            <a:r>
              <a:rPr kumimoji="1" lang="zh-CN" altLang="en-US" sz="2200" dirty="0">
                <a:solidFill>
                  <a:prstClr val="black"/>
                </a:solidFill>
                <a:sym typeface="+mn-ea"/>
              </a:rPr>
              <a:t>纹理特征提取概述</a:t>
            </a:r>
            <a:endParaRPr kumimoji="1" lang="en-US" altLang="zh-CN" sz="2200" dirty="0">
              <a:solidFill>
                <a:prstClr val="black"/>
              </a:solidFill>
              <a:sym typeface="+mn-ea"/>
            </a:endParaRPr>
          </a:p>
          <a:p>
            <a:pPr marL="0" indent="0">
              <a:buNone/>
            </a:pPr>
            <a:r>
              <a:rPr kumimoji="1" lang="zh-CN" altLang="en-US" b="0" dirty="0"/>
              <a:t>以下是</a:t>
            </a:r>
            <a:r>
              <a:rPr kumimoji="1" lang="en-US" altLang="zh-CN" b="0" dirty="0"/>
              <a:t>4</a:t>
            </a:r>
            <a:r>
              <a:rPr kumimoji="1" lang="zh-CN" altLang="en-US" b="0" dirty="0"/>
              <a:t>个常用的纹理特征：</a:t>
            </a:r>
            <a:endParaRPr kumimoji="1" lang="en-US" altLang="zh-CN" b="0" dirty="0"/>
          </a:p>
          <a:p>
            <a:pPr marL="0" indent="0">
              <a:buNone/>
            </a:pPr>
            <a:r>
              <a:rPr kumimoji="1" lang="zh-CN" altLang="en-US" b="0" dirty="0"/>
              <a:t>①反差</a:t>
            </a:r>
            <a:r>
              <a:rPr kumimoji="1" lang="en-US" altLang="zh-CN" b="0" dirty="0"/>
              <a:t>(</a:t>
            </a:r>
            <a:r>
              <a:rPr kumimoji="1" lang="zh-CN" altLang="en-US" b="0" dirty="0"/>
              <a:t>或称为主对角线的惯性矩）</a:t>
            </a: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a:p>
            <a:pPr marL="0" indent="0">
              <a:buNone/>
            </a:pPr>
            <a:r>
              <a:rPr kumimoji="1" lang="zh-CN" altLang="en-US" b="0" dirty="0"/>
              <a:t>对于粗纹理，由于</a:t>
            </a:r>
            <a:r>
              <a:rPr kumimoji="1" lang="en-US" altLang="zh-CN" b="0" dirty="0"/>
              <a:t>m</a:t>
            </a:r>
            <a:r>
              <a:rPr kumimoji="1" lang="zh-CN" altLang="en-US" b="0" dirty="0"/>
              <a:t>的数值较集中于主对角线附近，此时</a:t>
            </a:r>
            <a:r>
              <a:rPr kumimoji="1" lang="en-US" altLang="zh-CN" b="0" dirty="0"/>
              <a:t>(h-k)</a:t>
            </a:r>
            <a:r>
              <a:rPr kumimoji="1" lang="zh-CN" altLang="en-US" b="0" dirty="0"/>
              <a:t>的值较</a:t>
            </a:r>
          </a:p>
          <a:p>
            <a:pPr marL="0" indent="0">
              <a:buNone/>
            </a:pPr>
            <a:r>
              <a:rPr kumimoji="1" lang="zh-CN" altLang="en-US" b="0" dirty="0"/>
              <a:t>小，所以相应的</a:t>
            </a:r>
            <a:r>
              <a:rPr kumimoji="1" lang="en-US" altLang="zh-CN" b="0" dirty="0"/>
              <a:t>CON</a:t>
            </a:r>
            <a:r>
              <a:rPr kumimoji="1" lang="zh-CN" altLang="en-US" b="0" dirty="0"/>
              <a:t>值也较小。相反，由于细纹理则相应的</a:t>
            </a:r>
            <a:r>
              <a:rPr kumimoji="1" lang="en-US" altLang="zh-CN" b="0" dirty="0"/>
              <a:t>CON</a:t>
            </a:r>
            <a:r>
              <a:rPr kumimoji="1" lang="zh-CN" altLang="en-US" b="0" dirty="0"/>
              <a:t>值较大。</a:t>
            </a:r>
            <a:endParaRPr kumimoji="1" lang="en-US" altLang="zh-CN" b="0" dirty="0"/>
          </a:p>
          <a:p>
            <a:pPr marL="0" indent="0">
              <a:buNone/>
            </a:pPr>
            <a:endParaRPr kumimoji="1" lang="en-US" altLang="zh-CN" b="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564904"/>
            <a:ext cx="4972050" cy="1009650"/>
          </a:xfrm>
          <a:prstGeom prst="rect">
            <a:avLst/>
          </a:prstGeom>
        </p:spPr>
      </p:pic>
    </p:spTree>
    <p:extLst>
      <p:ext uri="{BB962C8B-B14F-4D97-AF65-F5344CB8AC3E}">
        <p14:creationId xmlns:p14="http://schemas.microsoft.com/office/powerpoint/2010/main" val="2693669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lvl="0"/>
                <a:r>
                  <a:rPr kumimoji="1" lang="en-US" altLang="zh-CN" sz="2200" dirty="0">
                    <a:solidFill>
                      <a:prstClr val="black"/>
                    </a:solidFill>
                    <a:sym typeface="+mn-ea"/>
                  </a:rPr>
                  <a:t>2.</a:t>
                </a:r>
                <a:r>
                  <a:rPr kumimoji="1" lang="zh-CN" altLang="en-US" sz="2200" dirty="0">
                    <a:solidFill>
                      <a:prstClr val="black"/>
                    </a:solidFill>
                    <a:sym typeface="+mn-ea"/>
                  </a:rPr>
                  <a:t>纹理特征提取概述</a:t>
                </a:r>
                <a:endParaRPr kumimoji="1" lang="en-US" altLang="zh-CN" sz="2200" dirty="0">
                  <a:solidFill>
                    <a:prstClr val="black"/>
                  </a:solidFill>
                  <a:sym typeface="+mn-ea"/>
                </a:endParaRPr>
              </a:p>
              <a:p>
                <a:pPr marL="0" indent="0">
                  <a:buNone/>
                </a:pPr>
                <a:r>
                  <a:rPr kumimoji="1" lang="zh-CN" altLang="en-US" b="0" dirty="0"/>
                  <a:t>②能量</a:t>
                </a:r>
                <a:r>
                  <a:rPr kumimoji="1" lang="en-US" altLang="zh-CN" b="0" dirty="0"/>
                  <a:t>(</a:t>
                </a:r>
                <a:r>
                  <a:rPr kumimoji="1" lang="zh-CN" altLang="en-US" b="0" dirty="0"/>
                  <a:t>或称为角二阶矩</a:t>
                </a:r>
                <a:r>
                  <a:rPr kumimoji="1" lang="en-US" altLang="zh-CN" b="0" dirty="0"/>
                  <a:t>)</a:t>
                </a:r>
              </a:p>
              <a:p>
                <a:pPr marL="0" indent="0">
                  <a:buNone/>
                </a:pPr>
                <a:endParaRPr kumimoji="1" lang="en-US" altLang="zh-CN" b="0" dirty="0"/>
              </a:p>
              <a:p>
                <a:pPr marL="0" indent="0">
                  <a:buNone/>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𝐴𝑆𝑀</m:t>
                      </m:r>
                      <m:r>
                        <a:rPr kumimoji="1" lang="en-US" altLang="zh-CN" b="0" i="1" smtClean="0">
                          <a:latin typeface="Cambria Math" panose="02040503050406030204" pitchFamily="18" charset="0"/>
                        </a:rPr>
                        <m:t>=</m:t>
                      </m:r>
                      <m:nary>
                        <m:naryPr>
                          <m:chr m:val="∑"/>
                          <m:supHide m:val="on"/>
                          <m:ctrlPr>
                            <a:rPr kumimoji="1" lang="en-US" altLang="zh-CN" b="0" i="1" smtClean="0">
                              <a:latin typeface="Cambria Math" panose="02040503050406030204" pitchFamily="18" charset="0"/>
                            </a:rPr>
                          </m:ctrlPr>
                        </m:naryPr>
                        <m:sub>
                          <m:r>
                            <m:rPr>
                              <m:brk m:alnAt="7"/>
                            </m:rPr>
                            <a:rPr kumimoji="1" lang="en-US" altLang="zh-CN" b="0" i="1" smtClean="0">
                              <a:latin typeface="Cambria Math" panose="02040503050406030204" pitchFamily="18" charset="0"/>
                            </a:rPr>
                            <m:t>h</m:t>
                          </m:r>
                        </m:sub>
                        <m:sup/>
                        <m:e>
                          <m:nary>
                            <m:naryPr>
                              <m:chr m:val="∑"/>
                              <m:supHide m:val="on"/>
                              <m:ctrlPr>
                                <a:rPr kumimoji="1" lang="en-US" altLang="zh-CN" b="0" i="1" smtClean="0">
                                  <a:latin typeface="Cambria Math" panose="02040503050406030204" pitchFamily="18" charset="0"/>
                                </a:rPr>
                              </m:ctrlPr>
                            </m:naryPr>
                            <m:sub>
                              <m:r>
                                <m:rPr>
                                  <m:brk m:alnAt="7"/>
                                </m:rPr>
                                <a:rPr kumimoji="1" lang="en-US" altLang="zh-CN" b="0" i="1" smtClean="0">
                                  <a:latin typeface="Cambria Math" panose="02040503050406030204" pitchFamily="18" charset="0"/>
                                </a:rPr>
                                <m:t>𝑘</m:t>
                              </m:r>
                            </m:sub>
                            <m:sup/>
                            <m:e>
                              <m:sSup>
                                <m:sSupPr>
                                  <m:ctrlPr>
                                    <a:rPr kumimoji="1" lang="en-US" altLang="zh-CN" b="0" i="1" smtClean="0">
                                      <a:latin typeface="Cambria Math" panose="02040503050406030204" pitchFamily="18" charset="0"/>
                                    </a:rPr>
                                  </m:ctrlPr>
                                </m:sSupPr>
                                <m:e>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smtClean="0">
                                              <a:latin typeface="Cambria Math" panose="02040503050406030204" pitchFamily="18" charset="0"/>
                                            </a:rPr>
                                            <m:t>h𝑘</m:t>
                                          </m:r>
                                        </m:sub>
                                      </m:sSub>
                                    </m:e>
                                  </m:d>
                                </m:e>
                                <m:sup>
                                  <m:r>
                                    <a:rPr kumimoji="1" lang="en-US" altLang="zh-CN" b="0" i="1" smtClean="0">
                                      <a:latin typeface="Cambria Math" panose="02040503050406030204" pitchFamily="18" charset="0"/>
                                    </a:rPr>
                                    <m:t>2</m:t>
                                  </m:r>
                                </m:sup>
                              </m:sSup>
                            </m:e>
                          </m:nary>
                        </m:e>
                      </m:nary>
                    </m:oMath>
                  </m:oMathPara>
                </a14:m>
                <a:endParaRPr kumimoji="1" lang="en-US" altLang="zh-CN" b="0" dirty="0"/>
              </a:p>
              <a:p>
                <a:pPr marL="0" indent="0">
                  <a:buNone/>
                </a:pPr>
                <a:r>
                  <a:rPr kumimoji="1" lang="zh-CN" altLang="en-US" b="0" dirty="0"/>
                  <a:t>这是一种对图像灰度分布均匀性的度量。但</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𝑚</m:t>
                        </m:r>
                      </m:e>
                      <m:sub>
                        <m:r>
                          <a:rPr kumimoji="1" lang="en-US" altLang="zh-CN" b="0" i="1">
                            <a:latin typeface="Cambria Math" panose="02040503050406030204" pitchFamily="18" charset="0"/>
                          </a:rPr>
                          <m:t>h𝑘</m:t>
                        </m:r>
                      </m:sub>
                    </m:sSub>
                  </m:oMath>
                </a14:m>
                <a:r>
                  <a:rPr kumimoji="1" lang="zh-CN" altLang="en-US" b="0" dirty="0"/>
                  <a:t>的数值分布较集中于主对角线附近时，其相应的</a:t>
                </a:r>
                <a:r>
                  <a:rPr kumimoji="1" lang="en-US" altLang="zh-CN" b="0" dirty="0"/>
                  <a:t>ASM</a:t>
                </a:r>
                <a:r>
                  <a:rPr kumimoji="1" lang="zh-CN" altLang="en-US" b="0" dirty="0"/>
                  <a:t>值较大；反之</a:t>
                </a:r>
                <a:r>
                  <a:rPr kumimoji="1" lang="en-US" altLang="zh-CN" b="0" dirty="0"/>
                  <a:t>ASM</a:t>
                </a:r>
                <a:r>
                  <a:rPr kumimoji="1" lang="zh-CN" altLang="en-US" b="0" dirty="0"/>
                  <a:t>值则较小。</a:t>
                </a:r>
                <a:endParaRPr kumimoji="1" lang="en-US" altLang="zh-CN" b="0" dirty="0"/>
              </a:p>
              <a:p>
                <a:pPr marL="0" indent="0">
                  <a:buNone/>
                </a:pPr>
                <a:endParaRPr kumimoji="1" lang="en-US" altLang="zh-CN" b="0" dirty="0"/>
              </a:p>
            </p:txBody>
          </p:sp>
        </mc:Choice>
        <mc:Fallback xmlns="">
          <p:sp>
            <p:nvSpPr>
              <p:cNvPr id="3" name="内容占位符 2">
                <a:extLst>
                  <a:ext uri="{FF2B5EF4-FFF2-40B4-BE49-F238E27FC236}">
                    <a16:creationId xmlns:a16="http://schemas.microsoft.com/office/drawing/2014/main" id="{910293A5-CFC4-4AC9-982B-6D63E53C1E6C}"/>
                  </a:ext>
                </a:extLst>
              </p:cNvPr>
              <p:cNvSpPr>
                <a:spLocks noGrp="1" noRot="1" noChangeAspect="1" noMove="1" noResize="1" noEditPoints="1" noAdjustHandles="1" noChangeArrowheads="1" noChangeShapeType="1" noTextEdit="1"/>
              </p:cNvSpPr>
              <p:nvPr>
                <p:ph idx="1"/>
              </p:nvPr>
            </p:nvSpPr>
            <p:spPr>
              <a:xfrm>
                <a:off x="539750" y="1196980"/>
                <a:ext cx="7848600" cy="5400371"/>
              </a:xfrm>
              <a:blipFill>
                <a:blip r:embed="rId2"/>
                <a:stretch>
                  <a:fillRect l="-12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8624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lvl="0"/>
                <a:r>
                  <a:rPr kumimoji="1" lang="en-US" altLang="zh-CN" sz="2200" dirty="0">
                    <a:solidFill>
                      <a:prstClr val="black"/>
                    </a:solidFill>
                    <a:sym typeface="+mn-ea"/>
                  </a:rPr>
                  <a:t>2.</a:t>
                </a:r>
                <a:r>
                  <a:rPr kumimoji="1" lang="zh-CN" altLang="en-US" sz="2200" dirty="0">
                    <a:solidFill>
                      <a:prstClr val="black"/>
                    </a:solidFill>
                    <a:sym typeface="+mn-ea"/>
                  </a:rPr>
                  <a:t>纹理特征提取概述</a:t>
                </a:r>
                <a:endParaRPr kumimoji="1" lang="en-US" altLang="zh-CN" sz="2200" dirty="0">
                  <a:solidFill>
                    <a:prstClr val="black"/>
                  </a:solidFill>
                  <a:sym typeface="+mn-ea"/>
                </a:endParaRPr>
              </a:p>
              <a:p>
                <a:pPr marL="0" lvl="0" indent="0">
                  <a:buNone/>
                </a:pPr>
                <a:r>
                  <a:rPr kumimoji="1" lang="zh-CN" altLang="en-US" b="0" dirty="0">
                    <a:sym typeface="+mn-ea"/>
                  </a:rPr>
                  <a:t>③熵</a:t>
                </a:r>
                <a:endParaRPr kumimoji="1" lang="en-US" altLang="zh-CN" b="0" dirty="0">
                  <a:sym typeface="+mn-ea"/>
                </a:endParaRPr>
              </a:p>
              <a:p>
                <a:pPr marL="0" lvl="0" indent="0">
                  <a:buNone/>
                </a:pPr>
                <a:endParaRPr kumimoji="1" lang="en-US" altLang="zh-CN" b="0" dirty="0">
                  <a:sym typeface="+mn-ea"/>
                </a:endParaRPr>
              </a:p>
              <a:p>
                <a:pPr marL="0" lvl="0" indent="0">
                  <a:buNone/>
                </a:pPr>
                <a:endParaRPr kumimoji="1" lang="en-US" altLang="zh-CN" b="0" dirty="0">
                  <a:sym typeface="+mn-ea"/>
                </a:endParaRPr>
              </a:p>
              <a:p>
                <a:pPr marL="0" lvl="0" indent="0">
                  <a:buNone/>
                </a:pPr>
                <a:endParaRPr kumimoji="1" lang="en-US" altLang="zh-CN" b="0" dirty="0">
                  <a:sym typeface="+mn-ea"/>
                </a:endParaRPr>
              </a:p>
              <a:p>
                <a:pPr marL="0" lvl="0" indent="0">
                  <a:buNone/>
                </a:pPr>
                <a:endParaRPr kumimoji="1" lang="en-US" altLang="zh-CN" b="0" dirty="0">
                  <a:sym typeface="+mn-ea"/>
                </a:endParaRPr>
              </a:p>
              <a:p>
                <a:pPr marL="0" lvl="0" indent="0">
                  <a:buNone/>
                </a:pPr>
                <a:r>
                  <a:rPr kumimoji="1" lang="zh-CN" altLang="en-US" b="0" dirty="0">
                    <a:sym typeface="+mn-ea"/>
                  </a:rPr>
                  <a:t>当灰度共生矩阵中各</a:t>
                </a:r>
                <a14:m>
                  <m:oMath xmlns:m="http://schemas.openxmlformats.org/officeDocument/2006/math">
                    <m:sSub>
                      <m:sSubPr>
                        <m:ctrlPr>
                          <a:rPr kumimoji="1" lang="en-US" altLang="zh-CN" b="0" i="1">
                            <a:latin typeface="Cambria Math" panose="02040503050406030204" pitchFamily="18" charset="0"/>
                          </a:rPr>
                        </m:ctrlPr>
                      </m:sSubPr>
                      <m:e>
                        <m:r>
                          <m:rPr>
                            <m:sty m:val="p"/>
                          </m:rPr>
                          <a:rPr kumimoji="1" lang="en-US" altLang="zh-CN" b="0" i="1">
                            <a:latin typeface="Cambria Math" panose="02040503050406030204" pitchFamily="18" charset="0"/>
                          </a:rPr>
                          <m:t>m</m:t>
                        </m:r>
                      </m:e>
                      <m:sub>
                        <m:r>
                          <m:rPr>
                            <m:sty m:val="p"/>
                          </m:rPr>
                          <a:rPr kumimoji="1" lang="en-US" altLang="zh-CN" b="0" i="1">
                            <a:latin typeface="Cambria Math" panose="02040503050406030204" pitchFamily="18" charset="0"/>
                          </a:rPr>
                          <m:t>hk</m:t>
                        </m:r>
                      </m:sub>
                    </m:sSub>
                  </m:oMath>
                </a14:m>
                <a:r>
                  <a:rPr kumimoji="1" lang="zh-CN" altLang="en-US" b="0" dirty="0">
                    <a:sym typeface="+mn-ea"/>
                  </a:rPr>
                  <a:t>的数值相差不大且较分散时，</a:t>
                </a:r>
                <a:r>
                  <a:rPr kumimoji="1" lang="en-US" altLang="zh-CN" b="0" dirty="0">
                    <a:sym typeface="+mn-ea"/>
                  </a:rPr>
                  <a:t>ENT</a:t>
                </a:r>
                <a:r>
                  <a:rPr kumimoji="1" lang="zh-CN" altLang="en-US" b="0" dirty="0">
                    <a:sym typeface="+mn-ea"/>
                  </a:rPr>
                  <a:t>值较大；反之，</a:t>
                </a:r>
              </a:p>
              <a:p>
                <a:pPr marL="0" lvl="0" indent="0">
                  <a:buNone/>
                </a:pPr>
                <a:r>
                  <a:rPr kumimoji="1" lang="zh-CN" altLang="en-US" b="0" dirty="0">
                    <a:sym typeface="+mn-ea"/>
                  </a:rPr>
                  <a:t>若</a:t>
                </a:r>
                <a14:m>
                  <m:oMath xmlns:m="http://schemas.openxmlformats.org/officeDocument/2006/math">
                    <m:sSub>
                      <m:sSubPr>
                        <m:ctrlPr>
                          <a:rPr kumimoji="1" lang="en-US" altLang="zh-CN" b="0" i="1">
                            <a:latin typeface="Cambria Math" panose="02040503050406030204" pitchFamily="18" charset="0"/>
                          </a:rPr>
                        </m:ctrlPr>
                      </m:sSubPr>
                      <m:e>
                        <m:r>
                          <m:rPr>
                            <m:sty m:val="p"/>
                          </m:rPr>
                          <a:rPr kumimoji="1" lang="en-US" altLang="zh-CN" b="0" i="1">
                            <a:latin typeface="Cambria Math" panose="02040503050406030204" pitchFamily="18" charset="0"/>
                          </a:rPr>
                          <m:t>m</m:t>
                        </m:r>
                      </m:e>
                      <m:sub>
                        <m:r>
                          <m:rPr>
                            <m:sty m:val="p"/>
                          </m:rPr>
                          <a:rPr kumimoji="1" lang="en-US" altLang="zh-CN" b="0" i="1">
                            <a:latin typeface="Cambria Math" panose="02040503050406030204" pitchFamily="18" charset="0"/>
                          </a:rPr>
                          <m:t>hk</m:t>
                        </m:r>
                      </m:sub>
                    </m:sSub>
                  </m:oMath>
                </a14:m>
                <a:r>
                  <a:rPr kumimoji="1" lang="zh-CN" altLang="en-US" b="0" dirty="0">
                    <a:sym typeface="+mn-ea"/>
                  </a:rPr>
                  <a:t>数值较集中时，</a:t>
                </a:r>
                <a:r>
                  <a:rPr kumimoji="1" lang="en-US" altLang="zh-CN" b="0" dirty="0">
                    <a:sym typeface="+mn-ea"/>
                  </a:rPr>
                  <a:t>ENT</a:t>
                </a:r>
                <a:r>
                  <a:rPr kumimoji="1" lang="zh-CN" altLang="en-US" b="0" dirty="0">
                    <a:sym typeface="+mn-ea"/>
                  </a:rPr>
                  <a:t>值则较小。</a:t>
                </a:r>
                <a:endParaRPr kumimoji="1" lang="en-US" altLang="zh-CN" b="0" dirty="0">
                  <a:sym typeface="+mn-ea"/>
                </a:endParaRPr>
              </a:p>
              <a:p>
                <a:pPr marL="0" lvl="0" indent="0">
                  <a:buNone/>
                </a:pPr>
                <a:endParaRPr kumimoji="1" lang="en-US" altLang="zh-CN" b="0" dirty="0">
                  <a:solidFill>
                    <a:prstClr val="black"/>
                  </a:solidFill>
                  <a:sym typeface="+mn-ea"/>
                </a:endParaRPr>
              </a:p>
              <a:p>
                <a:pPr marL="0" indent="0">
                  <a:buNone/>
                </a:pPr>
                <a:endParaRPr kumimoji="1" lang="en-US" altLang="zh-CN" b="0" dirty="0"/>
              </a:p>
            </p:txBody>
          </p:sp>
        </mc:Choice>
        <mc:Fallback xmlns="">
          <p:sp>
            <p:nvSpPr>
              <p:cNvPr id="3" name="内容占位符 2">
                <a:extLst>
                  <a:ext uri="{FF2B5EF4-FFF2-40B4-BE49-F238E27FC236}">
                    <a16:creationId xmlns="" xmlns:a16="http://schemas.microsoft.com/office/drawing/2014/main" id="{910293A5-CFC4-4AC9-982B-6D63E53C1E6C}"/>
                  </a:ext>
                </a:extLst>
              </p:cNvPr>
              <p:cNvSpPr>
                <a:spLocks noGrp="1" noRot="1" noChangeAspect="1" noMove="1" noResize="1" noEditPoints="1" noAdjustHandles="1" noChangeArrowheads="1" noChangeShapeType="1" noTextEdit="1"/>
              </p:cNvSpPr>
              <p:nvPr>
                <p:ph idx="1"/>
              </p:nvPr>
            </p:nvSpPr>
            <p:spPr>
              <a:xfrm>
                <a:off x="539750" y="1196980"/>
                <a:ext cx="7848600" cy="5400371"/>
              </a:xfrm>
              <a:blipFill rotWithShape="0">
                <a:blip r:embed="rId2"/>
                <a:stretch>
                  <a:fillRect l="-1243"/>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420888"/>
            <a:ext cx="4829175" cy="1019175"/>
          </a:xfrm>
          <a:prstGeom prst="rect">
            <a:avLst/>
          </a:prstGeom>
        </p:spPr>
      </p:pic>
    </p:spTree>
    <p:extLst>
      <p:ext uri="{BB962C8B-B14F-4D97-AF65-F5344CB8AC3E}">
        <p14:creationId xmlns:p14="http://schemas.microsoft.com/office/powerpoint/2010/main" val="27755837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lvl="0"/>
                <a:r>
                  <a:rPr kumimoji="1" lang="en-US" altLang="zh-CN" sz="2200" dirty="0">
                    <a:solidFill>
                      <a:prstClr val="black"/>
                    </a:solidFill>
                    <a:sym typeface="+mn-ea"/>
                  </a:rPr>
                  <a:t>2.</a:t>
                </a:r>
                <a:r>
                  <a:rPr kumimoji="1" lang="zh-CN" altLang="en-US" sz="2200" dirty="0">
                    <a:solidFill>
                      <a:prstClr val="black"/>
                    </a:solidFill>
                    <a:sym typeface="+mn-ea"/>
                  </a:rPr>
                  <a:t>纹理特征提取概述</a:t>
                </a:r>
                <a:endParaRPr kumimoji="1" lang="en-US" altLang="zh-CN" sz="2200" dirty="0">
                  <a:solidFill>
                    <a:prstClr val="black"/>
                  </a:solidFill>
                  <a:sym typeface="+mn-ea"/>
                </a:endParaRPr>
              </a:p>
              <a:p>
                <a:pPr marL="0" lvl="0" indent="0">
                  <a:buNone/>
                </a:pPr>
                <a:r>
                  <a:rPr kumimoji="1" lang="zh-CN" altLang="en-US" b="0" dirty="0">
                    <a:solidFill>
                      <a:prstClr val="black"/>
                    </a:solidFill>
                    <a:sym typeface="+mn-ea"/>
                  </a:rPr>
                  <a:t>④相关</a:t>
                </a:r>
                <a:endParaRPr kumimoji="1" lang="en-US" altLang="zh-CN" b="0" dirty="0">
                  <a:solidFill>
                    <a:prstClr val="black"/>
                  </a:solidFill>
                  <a:sym typeface="+mn-ea"/>
                </a:endParaRPr>
              </a:p>
              <a:p>
                <a:pPr marL="0" lvl="0" indent="0">
                  <a:buNone/>
                </a:pPr>
                <a:endParaRPr kumimoji="1" lang="en-US" altLang="zh-CN" b="0" dirty="0">
                  <a:solidFill>
                    <a:prstClr val="black"/>
                  </a:solidFill>
                  <a:sym typeface="+mn-ea"/>
                </a:endParaRPr>
              </a:p>
              <a:p>
                <a:pPr marL="0" lvl="0" indent="0">
                  <a:buNone/>
                </a:pPr>
                <a:endParaRPr kumimoji="1" lang="en-US" altLang="zh-CN" b="0" dirty="0">
                  <a:solidFill>
                    <a:prstClr val="black"/>
                  </a:solidFill>
                  <a:sym typeface="+mn-ea"/>
                </a:endParaRPr>
              </a:p>
              <a:p>
                <a:pPr marL="0" lvl="0" indent="0">
                  <a:buNone/>
                </a:pPr>
                <a:endParaRPr kumimoji="1" lang="en-US" altLang="zh-CN" b="0" dirty="0">
                  <a:solidFill>
                    <a:prstClr val="black"/>
                  </a:solidFill>
                  <a:sym typeface="+mn-ea"/>
                </a:endParaRPr>
              </a:p>
              <a:p>
                <a:pPr marL="0" lvl="0" indent="0">
                  <a:buNone/>
                </a:pPr>
                <a:r>
                  <a:rPr kumimoji="1" lang="zh-CN" altLang="en-US" b="0" dirty="0">
                    <a:solidFill>
                      <a:prstClr val="black"/>
                    </a:solidFill>
                    <a:sym typeface="+mn-ea"/>
                  </a:rPr>
                  <a:t>式中</a:t>
                </a:r>
                <a14:m>
                  <m:oMath xmlns:m="http://schemas.openxmlformats.org/officeDocument/2006/math">
                    <m:sSub>
                      <m:sSubPr>
                        <m:ctrlPr>
                          <a:rPr kumimoji="1" lang="en-US" altLang="zh-CN" b="0" i="1" smtClean="0">
                            <a:solidFill>
                              <a:prstClr val="black"/>
                            </a:solidFill>
                            <a:latin typeface="Cambria Math" panose="02040503050406030204" pitchFamily="18" charset="0"/>
                            <a:sym typeface="+mn-ea"/>
                          </a:rPr>
                        </m:ctrlPr>
                      </m:sSubPr>
                      <m:e>
                        <m:r>
                          <a:rPr kumimoji="1" lang="zh-CN" altLang="en-US" b="0" i="1" smtClean="0">
                            <a:solidFill>
                              <a:prstClr val="black"/>
                            </a:solidFill>
                            <a:latin typeface="Cambria Math" panose="02040503050406030204" pitchFamily="18" charset="0"/>
                            <a:sym typeface="+mn-ea"/>
                          </a:rPr>
                          <m:t>𝜇</m:t>
                        </m:r>
                      </m:e>
                      <m:sub>
                        <m:r>
                          <m:rPr>
                            <m:sty m:val="p"/>
                          </m:rPr>
                          <a:rPr kumimoji="1" lang="en-US" altLang="zh-CN" b="0" i="1">
                            <a:solidFill>
                              <a:prstClr val="black"/>
                            </a:solidFill>
                            <a:latin typeface="Cambria Math" panose="02040503050406030204" pitchFamily="18" charset="0"/>
                            <a:sym typeface="+mn-ea"/>
                          </a:rPr>
                          <m:t>x</m:t>
                        </m:r>
                      </m:sub>
                    </m:sSub>
                  </m:oMath>
                </a14:m>
                <a:r>
                  <a:rPr kumimoji="1" lang="zh-CN" altLang="en-US" b="0" dirty="0">
                    <a:solidFill>
                      <a:prstClr val="black"/>
                    </a:solidFill>
                    <a:sym typeface="+mn-ea"/>
                  </a:rPr>
                  <a:t>和</a:t>
                </a:r>
                <a14:m>
                  <m:oMath xmlns:m="http://schemas.openxmlformats.org/officeDocument/2006/math">
                    <m:sSub>
                      <m:sSubPr>
                        <m:ctrlPr>
                          <a:rPr kumimoji="1" lang="en-US" altLang="zh-CN" b="0" i="1">
                            <a:solidFill>
                              <a:prstClr val="black"/>
                            </a:solidFill>
                            <a:latin typeface="Cambria Math" panose="02040503050406030204" pitchFamily="18" charset="0"/>
                            <a:sym typeface="+mn-ea"/>
                          </a:rPr>
                        </m:ctrlPr>
                      </m:sSubPr>
                      <m:e>
                        <m:r>
                          <a:rPr kumimoji="1" lang="zh-CN" altLang="en-US" b="0" i="1">
                            <a:solidFill>
                              <a:prstClr val="black"/>
                            </a:solidFill>
                            <a:latin typeface="Cambria Math" panose="02040503050406030204" pitchFamily="18" charset="0"/>
                            <a:sym typeface="+mn-ea"/>
                          </a:rPr>
                          <m:t>𝜇</m:t>
                        </m:r>
                      </m:e>
                      <m:sub>
                        <m:r>
                          <m:rPr>
                            <m:sty m:val="p"/>
                          </m:rPr>
                          <a:rPr kumimoji="1" lang="en-US" altLang="zh-CN" b="0" i="1" smtClean="0">
                            <a:solidFill>
                              <a:prstClr val="black"/>
                            </a:solidFill>
                            <a:latin typeface="Cambria Math" panose="02040503050406030204" pitchFamily="18" charset="0"/>
                            <a:sym typeface="+mn-ea"/>
                          </a:rPr>
                          <m:t>y</m:t>
                        </m:r>
                      </m:sub>
                    </m:sSub>
                  </m:oMath>
                </a14:m>
                <a:r>
                  <a:rPr kumimoji="1" lang="zh-CN" altLang="en-US" b="0" dirty="0">
                    <a:solidFill>
                      <a:prstClr val="black"/>
                    </a:solidFill>
                    <a:sym typeface="+mn-ea"/>
                  </a:rPr>
                  <a:t>分别为</a:t>
                </a:r>
                <a14:m>
                  <m:oMath xmlns:m="http://schemas.openxmlformats.org/officeDocument/2006/math">
                    <m:sSub>
                      <m:sSubPr>
                        <m:ctrlPr>
                          <a:rPr kumimoji="1" lang="en-US" altLang="zh-CN" b="0" i="1" smtClean="0">
                            <a:solidFill>
                              <a:prstClr val="black"/>
                            </a:solidFill>
                            <a:latin typeface="Cambria Math" panose="02040503050406030204" pitchFamily="18" charset="0"/>
                            <a:sym typeface="+mn-ea"/>
                          </a:rPr>
                        </m:ctrlPr>
                      </m:sSubPr>
                      <m:e>
                        <m:r>
                          <m:rPr>
                            <m:sty m:val="p"/>
                          </m:rPr>
                          <a:rPr kumimoji="1" lang="en-US" altLang="zh-CN" b="0" i="1">
                            <a:solidFill>
                              <a:prstClr val="black"/>
                            </a:solidFill>
                            <a:latin typeface="Cambria Math" panose="02040503050406030204" pitchFamily="18" charset="0"/>
                            <a:sym typeface="+mn-ea"/>
                          </a:rPr>
                          <m:t>m</m:t>
                        </m:r>
                      </m:e>
                      <m:sub>
                        <m:r>
                          <m:rPr>
                            <m:sty m:val="p"/>
                          </m:rPr>
                          <a:rPr kumimoji="1" lang="en-US" altLang="zh-CN" b="0" i="1">
                            <a:solidFill>
                              <a:prstClr val="black"/>
                            </a:solidFill>
                            <a:latin typeface="Cambria Math" panose="02040503050406030204" pitchFamily="18" charset="0"/>
                            <a:sym typeface="+mn-ea"/>
                          </a:rPr>
                          <m:t>x</m:t>
                        </m:r>
                      </m:sub>
                    </m:sSub>
                  </m:oMath>
                </a14:m>
                <a:r>
                  <a:rPr kumimoji="1" lang="zh-CN" altLang="en-US" b="0" dirty="0">
                    <a:solidFill>
                      <a:prstClr val="black"/>
                    </a:solidFill>
                    <a:sym typeface="+mn-ea"/>
                  </a:rPr>
                  <a:t>，</a:t>
                </a:r>
                <a14:m>
                  <m:oMath xmlns:m="http://schemas.openxmlformats.org/officeDocument/2006/math">
                    <m:sSub>
                      <m:sSubPr>
                        <m:ctrlPr>
                          <a:rPr kumimoji="1" lang="en-US" altLang="zh-CN" b="0" i="1">
                            <a:solidFill>
                              <a:prstClr val="black"/>
                            </a:solidFill>
                            <a:latin typeface="Cambria Math" panose="02040503050406030204" pitchFamily="18" charset="0"/>
                            <a:sym typeface="+mn-ea"/>
                          </a:rPr>
                        </m:ctrlPr>
                      </m:sSubPr>
                      <m:e>
                        <m:r>
                          <m:rPr>
                            <m:sty m:val="p"/>
                          </m:rPr>
                          <a:rPr kumimoji="1" lang="en-US" altLang="zh-CN" b="0" i="1">
                            <a:solidFill>
                              <a:prstClr val="black"/>
                            </a:solidFill>
                            <a:latin typeface="Cambria Math" panose="02040503050406030204" pitchFamily="18" charset="0"/>
                            <a:sym typeface="+mn-ea"/>
                          </a:rPr>
                          <m:t>m</m:t>
                        </m:r>
                      </m:e>
                      <m:sub>
                        <m:r>
                          <m:rPr>
                            <m:sty m:val="p"/>
                          </m:rPr>
                          <a:rPr kumimoji="1" lang="en-US" altLang="zh-CN" b="0" i="1">
                            <a:solidFill>
                              <a:prstClr val="black"/>
                            </a:solidFill>
                            <a:latin typeface="Cambria Math" panose="02040503050406030204" pitchFamily="18" charset="0"/>
                            <a:sym typeface="+mn-ea"/>
                          </a:rPr>
                          <m:t>y</m:t>
                        </m:r>
                      </m:sub>
                    </m:sSub>
                  </m:oMath>
                </a14:m>
                <a:r>
                  <a:rPr kumimoji="1" lang="zh-CN" altLang="en-US" b="0" dirty="0">
                    <a:solidFill>
                      <a:prstClr val="black"/>
                    </a:solidFill>
                    <a:sym typeface="+mn-ea"/>
                  </a:rPr>
                  <a:t>的均值和标准差；</a:t>
                </a:r>
                <a14:m>
                  <m:oMath xmlns:m="http://schemas.openxmlformats.org/officeDocument/2006/math">
                    <m:sSub>
                      <m:sSubPr>
                        <m:ctrlPr>
                          <a:rPr kumimoji="1" lang="en-US" altLang="zh-CN" b="0" i="1">
                            <a:solidFill>
                              <a:prstClr val="black"/>
                            </a:solidFill>
                            <a:latin typeface="Cambria Math" panose="02040503050406030204" pitchFamily="18" charset="0"/>
                            <a:sym typeface="+mn-ea"/>
                          </a:rPr>
                        </m:ctrlPr>
                      </m:sSubPr>
                      <m:e>
                        <m:r>
                          <m:rPr>
                            <m:sty m:val="p"/>
                          </m:rPr>
                          <a:rPr kumimoji="1" lang="en-US" altLang="zh-CN" b="0" i="1">
                            <a:solidFill>
                              <a:prstClr val="black"/>
                            </a:solidFill>
                            <a:latin typeface="Cambria Math" panose="02040503050406030204" pitchFamily="18" charset="0"/>
                            <a:sym typeface="+mn-ea"/>
                          </a:rPr>
                          <m:t>m</m:t>
                        </m:r>
                      </m:e>
                      <m:sub>
                        <m:r>
                          <m:rPr>
                            <m:sty m:val="p"/>
                          </m:rPr>
                          <a:rPr kumimoji="1" lang="en-US" altLang="zh-CN" b="0" i="1">
                            <a:solidFill>
                              <a:prstClr val="black"/>
                            </a:solidFill>
                            <a:latin typeface="Cambria Math" panose="02040503050406030204" pitchFamily="18" charset="0"/>
                            <a:sym typeface="+mn-ea"/>
                          </a:rPr>
                          <m:t>x</m:t>
                        </m:r>
                      </m:sub>
                    </m:sSub>
                  </m:oMath>
                </a14:m>
                <a:r>
                  <a:rPr kumimoji="1" lang="zh-CN" altLang="en-US" b="0" dirty="0">
                    <a:solidFill>
                      <a:prstClr val="black"/>
                    </a:solidFill>
                    <a:sym typeface="+mn-ea"/>
                  </a:rPr>
                  <a:t>为矩阵</a:t>
                </a:r>
                <a:r>
                  <a:rPr kumimoji="1" lang="en-US" altLang="zh-CN" b="0" dirty="0">
                    <a:solidFill>
                      <a:prstClr val="black"/>
                    </a:solidFill>
                    <a:sym typeface="+mn-ea"/>
                  </a:rPr>
                  <a:t>M</a:t>
                </a:r>
                <a:r>
                  <a:rPr kumimoji="1" lang="zh-CN" altLang="en-US" b="0" dirty="0">
                    <a:solidFill>
                      <a:prstClr val="black"/>
                    </a:solidFill>
                    <a:sym typeface="+mn-ea"/>
                  </a:rPr>
                  <a:t>中每行元素之和；</a:t>
                </a:r>
                <a14:m>
                  <m:oMath xmlns:m="http://schemas.openxmlformats.org/officeDocument/2006/math">
                    <m:sSub>
                      <m:sSubPr>
                        <m:ctrlPr>
                          <a:rPr kumimoji="1" lang="en-US" altLang="zh-CN" b="0" i="1">
                            <a:solidFill>
                              <a:prstClr val="black"/>
                            </a:solidFill>
                            <a:latin typeface="Cambria Math" panose="02040503050406030204" pitchFamily="18" charset="0"/>
                            <a:sym typeface="+mn-ea"/>
                          </a:rPr>
                        </m:ctrlPr>
                      </m:sSubPr>
                      <m:e>
                        <m:r>
                          <m:rPr>
                            <m:sty m:val="p"/>
                          </m:rPr>
                          <a:rPr kumimoji="1" lang="en-US" altLang="zh-CN" b="0" i="1">
                            <a:solidFill>
                              <a:prstClr val="black"/>
                            </a:solidFill>
                            <a:latin typeface="Cambria Math" panose="02040503050406030204" pitchFamily="18" charset="0"/>
                            <a:sym typeface="+mn-ea"/>
                          </a:rPr>
                          <m:t>m</m:t>
                        </m:r>
                      </m:e>
                      <m:sub>
                        <m:r>
                          <m:rPr>
                            <m:sty m:val="p"/>
                          </m:rPr>
                          <a:rPr kumimoji="1" lang="en-US" altLang="zh-CN" b="0" i="1">
                            <a:solidFill>
                              <a:prstClr val="black"/>
                            </a:solidFill>
                            <a:latin typeface="Cambria Math" panose="02040503050406030204" pitchFamily="18" charset="0"/>
                            <a:sym typeface="+mn-ea"/>
                          </a:rPr>
                          <m:t>y</m:t>
                        </m:r>
                      </m:sub>
                    </m:sSub>
                  </m:oMath>
                </a14:m>
                <a:r>
                  <a:rPr kumimoji="1" lang="zh-CN" altLang="en-US" b="0" dirty="0">
                    <a:solidFill>
                      <a:prstClr val="black"/>
                    </a:solidFill>
                    <a:sym typeface="+mn-ea"/>
                  </a:rPr>
                  <a:t>为矩阵</a:t>
                </a:r>
                <a:r>
                  <a:rPr kumimoji="1" lang="en-US" altLang="zh-CN" b="0" dirty="0">
                    <a:solidFill>
                      <a:prstClr val="black"/>
                    </a:solidFill>
                    <a:sym typeface="+mn-ea"/>
                  </a:rPr>
                  <a:t>M</a:t>
                </a:r>
                <a:r>
                  <a:rPr kumimoji="1" lang="zh-CN" altLang="en-US" b="0" dirty="0">
                    <a:solidFill>
                      <a:prstClr val="black"/>
                    </a:solidFill>
                    <a:sym typeface="+mn-ea"/>
                  </a:rPr>
                  <a:t>中每列元素之和。相关量是用来描述矩阵中行或列元素之间</a:t>
                </a:r>
              </a:p>
              <a:p>
                <a:pPr marL="0" lvl="0" indent="0">
                  <a:buNone/>
                </a:pPr>
                <a:r>
                  <a:rPr kumimoji="1" lang="zh-CN" altLang="en-US" b="0" dirty="0">
                    <a:solidFill>
                      <a:prstClr val="black"/>
                    </a:solidFill>
                    <a:sym typeface="+mn-ea"/>
                  </a:rPr>
                  <a:t>相似程度的，它是灰度线性关系的度量。</a:t>
                </a:r>
                <a:endParaRPr kumimoji="1" lang="en-US" altLang="zh-CN" b="0" dirty="0">
                  <a:solidFill>
                    <a:prstClr val="black"/>
                  </a:solidFill>
                  <a:sym typeface="+mn-ea"/>
                </a:endParaRPr>
              </a:p>
              <a:p>
                <a:pPr marL="0" lvl="0" indent="0">
                  <a:buNone/>
                </a:pPr>
                <a:endParaRPr kumimoji="1" lang="en-US" altLang="zh-CN" b="0" dirty="0">
                  <a:solidFill>
                    <a:prstClr val="black"/>
                  </a:solidFill>
                  <a:sym typeface="+mn-ea"/>
                </a:endParaRPr>
              </a:p>
              <a:p>
                <a:pPr marL="0" indent="0">
                  <a:buNone/>
                </a:pPr>
                <a:endParaRPr kumimoji="1" lang="en-US" altLang="zh-CN" b="0" dirty="0"/>
              </a:p>
            </p:txBody>
          </p:sp>
        </mc:Choice>
        <mc:Fallback xmlns="">
          <p:sp>
            <p:nvSpPr>
              <p:cNvPr id="3" name="内容占位符 2">
                <a:extLst>
                  <a:ext uri="{FF2B5EF4-FFF2-40B4-BE49-F238E27FC236}">
                    <a16:creationId xmlns:a16="http://schemas.microsoft.com/office/drawing/2014/main" xmlns="" xmlns:a14="http://schemas.microsoft.com/office/drawing/2010/main" id="{910293A5-CFC4-4AC9-982B-6D63E53C1E6C}"/>
                  </a:ext>
                </a:extLst>
              </p:cNvPr>
              <p:cNvSpPr>
                <a:spLocks noGrp="1" noRot="1" noChangeAspect="1" noMove="1" noResize="1" noEditPoints="1" noAdjustHandles="1" noChangeArrowheads="1" noChangeShapeType="1" noTextEdit="1"/>
              </p:cNvSpPr>
              <p:nvPr>
                <p:ph idx="1"/>
              </p:nvPr>
            </p:nvSpPr>
            <p:spPr>
              <a:xfrm>
                <a:off x="539750" y="1196980"/>
                <a:ext cx="7848600" cy="5400371"/>
              </a:xfrm>
              <a:blipFill rotWithShape="0">
                <a:blip r:embed="rId2"/>
                <a:stretch>
                  <a:fillRect l="-1243"/>
                </a:stretch>
              </a:blipFill>
            </p:spPr>
            <p:txBody>
              <a:bodyPr/>
              <a:lstStyle/>
              <a:p>
                <a:r>
                  <a:rPr lang="zh-CN" altLang="en-US">
                    <a:noFill/>
                  </a:rPr>
                  <a:t> </a:t>
                </a:r>
              </a:p>
            </p:txBody>
          </p:sp>
        </mc:Fallback>
      </mc:AlternateContent>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204864"/>
            <a:ext cx="5095875" cy="1104900"/>
          </a:xfrm>
          <a:prstGeom prst="rect">
            <a:avLst/>
          </a:prstGeom>
        </p:spPr>
      </p:pic>
    </p:spTree>
    <p:extLst>
      <p:ext uri="{BB962C8B-B14F-4D97-AF65-F5344CB8AC3E}">
        <p14:creationId xmlns:p14="http://schemas.microsoft.com/office/powerpoint/2010/main" val="146816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13092" y="836712"/>
                <a:ext cx="7848600" cy="5400371"/>
              </a:xfrm>
            </p:spPr>
            <p:txBody>
              <a:bodyPr/>
              <a:lstStyle/>
              <a:p>
                <a:pPr lvl="0"/>
                <a:r>
                  <a:rPr kumimoji="1" lang="en-US" altLang="zh-CN" sz="2200" dirty="0">
                    <a:solidFill>
                      <a:prstClr val="black"/>
                    </a:solidFill>
                    <a:sym typeface="+mn-ea"/>
                  </a:rPr>
                  <a:t>2.</a:t>
                </a:r>
                <a:r>
                  <a:rPr kumimoji="1" lang="zh-CN" altLang="en-US" sz="2200" dirty="0">
                    <a:solidFill>
                      <a:prstClr val="black"/>
                    </a:solidFill>
                    <a:sym typeface="+mn-ea"/>
                  </a:rPr>
                  <a:t>纹理特征提取概述</a:t>
                </a:r>
                <a:endParaRPr kumimoji="1" lang="en-US" altLang="zh-CN" sz="2200" dirty="0">
                  <a:solidFill>
                    <a:prstClr val="black"/>
                  </a:solidFill>
                  <a:sym typeface="+mn-ea"/>
                </a:endParaRPr>
              </a:p>
              <a:p>
                <a:pPr marL="0" lvl="0" indent="0">
                  <a:buNone/>
                </a:pPr>
                <a:r>
                  <a:rPr kumimoji="1" lang="zh-CN" altLang="en-US" b="0" dirty="0">
                    <a:solidFill>
                      <a:prstClr val="black"/>
                    </a:solidFill>
                    <a:sym typeface="+mn-ea"/>
                  </a:rPr>
                  <a:t>④</a:t>
                </a:r>
                <a:r>
                  <a:rPr kumimoji="1" lang="en-US" altLang="zh-CN" b="0" dirty="0">
                    <a:solidFill>
                      <a:prstClr val="black"/>
                    </a:solidFill>
                    <a:sym typeface="+mn-ea"/>
                  </a:rPr>
                  <a:t>SSIM</a:t>
                </a:r>
                <a:r>
                  <a:rPr kumimoji="1" lang="zh-CN" altLang="en-US" b="0" dirty="0">
                    <a:solidFill>
                      <a:prstClr val="black"/>
                    </a:solidFill>
                    <a:sym typeface="+mn-ea"/>
                  </a:rPr>
                  <a:t>特征（比较两幅图像的相似性，</a:t>
                </a:r>
                <a:r>
                  <a:rPr lang="en-US" altLang="zh-CN" b="0" i="0" dirty="0">
                    <a:solidFill>
                      <a:srgbClr val="374151"/>
                    </a:solidFill>
                    <a:effectLst/>
                    <a:latin typeface="Söhne"/>
                  </a:rPr>
                  <a:t>Structural Similarity Index</a:t>
                </a:r>
                <a:r>
                  <a:rPr kumimoji="1" lang="zh-CN" altLang="en-US" b="0" dirty="0">
                    <a:solidFill>
                      <a:prstClr val="black"/>
                    </a:solidFill>
                    <a:sym typeface="+mn-ea"/>
                  </a:rPr>
                  <a:t>）</a:t>
                </a:r>
                <a:endParaRPr kumimoji="1" lang="en-US" altLang="zh-CN" b="0" dirty="0">
                  <a:solidFill>
                    <a:prstClr val="black"/>
                  </a:solidFill>
                  <a:sym typeface="+mn-ea"/>
                </a:endParaRPr>
              </a:p>
              <a:p>
                <a:pPr marL="0" indent="0">
                  <a:buNone/>
                </a:pPr>
                <a14:m>
                  <m:oMathPara xmlns:m="http://schemas.openxmlformats.org/officeDocument/2006/math">
                    <m:oMathParaPr>
                      <m:jc m:val="centerGroup"/>
                    </m:oMathParaPr>
                    <m:oMath xmlns:m="http://schemas.openxmlformats.org/officeDocument/2006/math">
                      <m:r>
                        <m:rPr>
                          <m:nor/>
                        </m:rPr>
                        <a:rPr lang="en-US" altLang="zh-CN">
                          <a:latin typeface="Times New Roman" panose="02020603050405020304" pitchFamily="18" charset="0"/>
                          <a:cs typeface="Times New Roman" panose="02020603050405020304" pitchFamily="18" charset="0"/>
                        </a:rPr>
                        <m:t>SSIM</m:t>
                      </m:r>
                      <m:d>
                        <m:dPr>
                          <m:ctrlPr>
                            <a:rPr lang="zh-CN" altLang="zh-CN" i="1">
                              <a:latin typeface="Cambria Math" panose="02040503050406030204" pitchFamily="18" charset="0"/>
                            </a:rPr>
                          </m:ctrlPr>
                        </m:dPr>
                        <m:e>
                          <m:r>
                            <a:rPr lang="en-US" altLang="zh-CN" i="1">
                              <a:latin typeface="Cambria Math" panose="02040503050406030204" pitchFamily="18" charset="0"/>
                            </a:rPr>
                            <m:t>𝑥</m:t>
                          </m:r>
                          <m:r>
                            <a:rPr lang="en-US" altLang="zh-CN" i="1">
                              <a:latin typeface="Cambria Math" panose="02040503050406030204" pitchFamily="18" charset="0"/>
                            </a:rPr>
                            <m:t>, </m:t>
                          </m:r>
                          <m:r>
                            <a:rPr lang="en-US" altLang="zh-CN" i="1">
                              <a:latin typeface="Cambria Math" panose="02040503050406030204" pitchFamily="18" charset="0"/>
                            </a:rPr>
                            <m:t>𝑦</m:t>
                          </m:r>
                        </m:e>
                      </m:d>
                      <m:r>
                        <a:rPr lang="en-US" altLang="zh-CN" i="1">
                          <a:latin typeface="Cambria Math" panose="02040503050406030204" pitchFamily="18" charset="0"/>
                        </a:rPr>
                        <m:t> = </m:t>
                      </m:r>
                      <m:f>
                        <m:fPr>
                          <m:ctrlPr>
                            <a:rPr lang="zh-CN" altLang="zh-CN" i="1">
                              <a:latin typeface="Cambria Math" panose="02040503050406030204" pitchFamily="18" charset="0"/>
                            </a:rPr>
                          </m:ctrlPr>
                        </m:fPr>
                        <m:num>
                          <m:d>
                            <m:dPr>
                              <m:ctrlPr>
                                <a:rPr lang="zh-CN" altLang="zh-CN" i="1">
                                  <a:latin typeface="Cambria Math" panose="02040503050406030204" pitchFamily="18" charset="0"/>
                                </a:rPr>
                              </m:ctrlPr>
                            </m:dPr>
                            <m:e>
                              <m:r>
                                <a:rPr lang="en-US" altLang="zh-CN" i="1">
                                  <a:latin typeface="Cambria Math" panose="02040503050406030204" pitchFamily="18" charset="0"/>
                                </a:rPr>
                                <m:t>2</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μ</m:t>
                                  </m:r>
                                </m:e>
                                <m:sub>
                                  <m:r>
                                    <a:rPr lang="en-US" altLang="zh-CN" i="1">
                                      <a:latin typeface="Cambria Math" panose="02040503050406030204" pitchFamily="18" charset="0"/>
                                    </a:rPr>
                                    <m:t>𝑥</m:t>
                                  </m:r>
                                </m:sub>
                              </m:sSub>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μ</m:t>
                                  </m:r>
                                </m:e>
                                <m:sub>
                                  <m:r>
                                    <a:rPr lang="en-US" altLang="zh-CN" i="1">
                                      <a:latin typeface="Cambria Math" panose="02040503050406030204" pitchFamily="18" charset="0"/>
                                    </a:rPr>
                                    <m:t>𝑦</m:t>
                                  </m:r>
                                </m:sub>
                              </m:sSub>
                              <m:r>
                                <a:rPr lang="en-US" altLang="zh-CN" i="1">
                                  <a:latin typeface="Cambria Math" panose="02040503050406030204" pitchFamily="18" charset="0"/>
                                </a:rPr>
                                <m:t> + </m:t>
                              </m:r>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1</m:t>
                                  </m:r>
                                </m:sub>
                              </m:sSub>
                            </m:e>
                          </m:d>
                          <m:d>
                            <m:dPr>
                              <m:ctrlPr>
                                <a:rPr lang="zh-CN" altLang="zh-CN" i="1">
                                  <a:latin typeface="Cambria Math" panose="02040503050406030204" pitchFamily="18" charset="0"/>
                                </a:rPr>
                              </m:ctrlPr>
                            </m:dPr>
                            <m:e>
                              <m:r>
                                <a:rPr lang="en-US" altLang="zh-CN" i="1">
                                  <a:latin typeface="Cambria Math" panose="02040503050406030204" pitchFamily="18" charset="0"/>
                                </a:rPr>
                                <m:t>2</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σ</m:t>
                                  </m:r>
                                </m:e>
                                <m:sub>
                                  <m:r>
                                    <a:rPr lang="en-US" altLang="zh-CN" i="1">
                                      <a:latin typeface="Cambria Math" panose="02040503050406030204" pitchFamily="18" charset="0"/>
                                    </a:rPr>
                                    <m:t>𝑥𝑦</m:t>
                                  </m:r>
                                </m:sub>
                              </m:sSub>
                              <m:r>
                                <a:rPr lang="en-US" altLang="zh-CN" i="1">
                                  <a:latin typeface="Cambria Math" panose="02040503050406030204" pitchFamily="18" charset="0"/>
                                </a:rPr>
                                <m:t> + </m:t>
                              </m:r>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2</m:t>
                                  </m:r>
                                </m:sub>
                              </m:sSub>
                            </m:e>
                          </m:d>
                        </m:num>
                        <m:den>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m:rPr>
                                      <m:sty m:val="p"/>
                                    </m:rPr>
                                    <a:rPr lang="en-US" altLang="zh-CN">
                                      <a:latin typeface="Cambria Math" panose="02040503050406030204" pitchFamily="18" charset="0"/>
                                    </a:rPr>
                                    <m:t>μ</m:t>
                                  </m:r>
                                </m:e>
                                <m:sub>
                                  <m:r>
                                    <a:rPr lang="en-US" altLang="zh-CN" i="1">
                                      <a:latin typeface="Cambria Math" panose="02040503050406030204" pitchFamily="18" charset="0"/>
                                    </a:rPr>
                                    <m:t>𝑥</m:t>
                                  </m:r>
                                </m:sub>
                                <m:sup>
                                  <m:r>
                                    <a:rPr lang="en-US" altLang="zh-CN" i="1">
                                      <a:latin typeface="Cambria Math" panose="02040503050406030204" pitchFamily="18" charset="0"/>
                                    </a:rPr>
                                    <m:t>2</m:t>
                                  </m:r>
                                </m:sup>
                              </m:sSubSup>
                              <m:r>
                                <a:rPr lang="en-US" altLang="zh-CN" i="1">
                                  <a:latin typeface="Cambria Math" panose="02040503050406030204" pitchFamily="18" charset="0"/>
                                </a:rPr>
                                <m:t> + </m:t>
                              </m:r>
                              <m:sSubSup>
                                <m:sSubSupPr>
                                  <m:ctrlPr>
                                    <a:rPr lang="zh-CN" altLang="zh-CN" i="1">
                                      <a:latin typeface="Cambria Math" panose="02040503050406030204" pitchFamily="18" charset="0"/>
                                    </a:rPr>
                                  </m:ctrlPr>
                                </m:sSubSupPr>
                                <m:e>
                                  <m:r>
                                    <m:rPr>
                                      <m:sty m:val="p"/>
                                    </m:rPr>
                                    <a:rPr lang="en-US" altLang="zh-CN">
                                      <a:latin typeface="Cambria Math" panose="02040503050406030204" pitchFamily="18" charset="0"/>
                                    </a:rPr>
                                    <m:t>μ</m:t>
                                  </m:r>
                                </m:e>
                                <m:sub>
                                  <m:r>
                                    <a:rPr lang="en-US" altLang="zh-CN" i="1">
                                      <a:latin typeface="Cambria Math" panose="02040503050406030204" pitchFamily="18" charset="0"/>
                                    </a:rPr>
                                    <m:t>𝑦</m:t>
                                  </m:r>
                                </m:sub>
                                <m:sup>
                                  <m:r>
                                    <a:rPr lang="en-US" altLang="zh-CN" i="1">
                                      <a:latin typeface="Cambria Math" panose="02040503050406030204" pitchFamily="18" charset="0"/>
                                    </a:rPr>
                                    <m:t>2</m:t>
                                  </m:r>
                                </m:sup>
                              </m:sSubSup>
                              <m:r>
                                <a:rPr lang="en-US" altLang="zh-CN" i="1">
                                  <a:latin typeface="Cambria Math" panose="02040503050406030204" pitchFamily="18" charset="0"/>
                                </a:rPr>
                                <m:t> + </m:t>
                              </m:r>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1</m:t>
                                  </m:r>
                                </m:sub>
                              </m:sSub>
                            </m:e>
                          </m:d>
                          <m:d>
                            <m:dPr>
                              <m:ctrlPr>
                                <a:rPr lang="zh-CN" altLang="zh-CN" i="1">
                                  <a:latin typeface="Cambria Math" panose="02040503050406030204" pitchFamily="18" charset="0"/>
                                </a:rPr>
                              </m:ctrlPr>
                            </m:dPr>
                            <m:e>
                              <m:sSubSup>
                                <m:sSubSupPr>
                                  <m:ctrlPr>
                                    <a:rPr lang="zh-CN" altLang="zh-CN" i="1">
                                      <a:latin typeface="Cambria Math" panose="02040503050406030204" pitchFamily="18" charset="0"/>
                                    </a:rPr>
                                  </m:ctrlPr>
                                </m:sSubSupPr>
                                <m:e>
                                  <m:r>
                                    <m:rPr>
                                      <m:sty m:val="p"/>
                                    </m:rPr>
                                    <a:rPr lang="en-US" altLang="zh-CN">
                                      <a:latin typeface="Cambria Math" panose="02040503050406030204" pitchFamily="18" charset="0"/>
                                    </a:rPr>
                                    <m:t>σ</m:t>
                                  </m:r>
                                </m:e>
                                <m:sub>
                                  <m:r>
                                    <a:rPr lang="en-US" altLang="zh-CN" i="1">
                                      <a:latin typeface="Cambria Math" panose="02040503050406030204" pitchFamily="18" charset="0"/>
                                    </a:rPr>
                                    <m:t>𝑥</m:t>
                                  </m:r>
                                </m:sub>
                                <m:sup>
                                  <m:r>
                                    <a:rPr lang="en-US" altLang="zh-CN" i="1">
                                      <a:latin typeface="Cambria Math" panose="02040503050406030204" pitchFamily="18" charset="0"/>
                                    </a:rPr>
                                    <m:t>2</m:t>
                                  </m:r>
                                </m:sup>
                              </m:sSubSup>
                              <m:r>
                                <a:rPr lang="en-US" altLang="zh-CN" i="1">
                                  <a:latin typeface="Cambria Math" panose="02040503050406030204" pitchFamily="18" charset="0"/>
                                </a:rPr>
                                <m:t> + </m:t>
                              </m:r>
                              <m:sSubSup>
                                <m:sSubSupPr>
                                  <m:ctrlPr>
                                    <a:rPr lang="zh-CN" altLang="zh-CN" i="1">
                                      <a:latin typeface="Cambria Math" panose="02040503050406030204" pitchFamily="18" charset="0"/>
                                    </a:rPr>
                                  </m:ctrlPr>
                                </m:sSubSupPr>
                                <m:e>
                                  <m:r>
                                    <m:rPr>
                                      <m:sty m:val="p"/>
                                    </m:rPr>
                                    <a:rPr lang="en-US" altLang="zh-CN">
                                      <a:latin typeface="Cambria Math" panose="02040503050406030204" pitchFamily="18" charset="0"/>
                                    </a:rPr>
                                    <m:t>σ</m:t>
                                  </m:r>
                                </m:e>
                                <m:sub>
                                  <m:r>
                                    <a:rPr lang="en-US" altLang="zh-CN" i="1">
                                      <a:latin typeface="Cambria Math" panose="02040503050406030204" pitchFamily="18" charset="0"/>
                                    </a:rPr>
                                    <m:t>𝑦</m:t>
                                  </m:r>
                                </m:sub>
                                <m:sup>
                                  <m:r>
                                    <a:rPr lang="en-US" altLang="zh-CN" i="1">
                                      <a:latin typeface="Cambria Math" panose="02040503050406030204" pitchFamily="18" charset="0"/>
                                    </a:rPr>
                                    <m:t>2</m:t>
                                  </m:r>
                                </m:sup>
                              </m:sSubSup>
                              <m:r>
                                <a:rPr lang="en-US" altLang="zh-CN" i="1">
                                  <a:latin typeface="Cambria Math" panose="02040503050406030204" pitchFamily="18" charset="0"/>
                                </a:rPr>
                                <m:t> + </m:t>
                              </m:r>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2</m:t>
                                  </m:r>
                                </m:sub>
                              </m:sSub>
                            </m:e>
                          </m:d>
                        </m:den>
                      </m:f>
                    </m:oMath>
                  </m:oMathPara>
                </a14:m>
                <a:endParaRPr lang="zh-CN" altLang="zh-CN" dirty="0">
                  <a:latin typeface="Times New Roman" panose="02020603050405020304" pitchFamily="18" charset="0"/>
                  <a:cs typeface="Times New Roman" panose="02020603050405020304" pitchFamily="18" charset="0"/>
                </a:endParaRPr>
              </a:p>
              <a:p>
                <a:pPr marL="0" indent="0">
                  <a:buNone/>
                </a:pPr>
                <a:r>
                  <a:rPr lang="en-US" altLang="zh-CN" b="0" i="0" dirty="0">
                    <a:solidFill>
                      <a:srgbClr val="374151"/>
                    </a:solidFill>
                    <a:effectLst/>
                    <a:latin typeface="Söhne"/>
                  </a:rPr>
                  <a:t>Where </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μ</m:t>
                        </m:r>
                      </m:e>
                      <m:sub>
                        <m:r>
                          <a:rPr lang="en-US" altLang="zh-CN" i="1">
                            <a:latin typeface="Cambria Math" panose="02040503050406030204" pitchFamily="18" charset="0"/>
                          </a:rPr>
                          <m:t>𝑥</m:t>
                        </m:r>
                      </m:sub>
                    </m:sSub>
                  </m:oMath>
                </a14:m>
                <a:r>
                  <a:rPr lang="en-US" altLang="zh-CN" b="0" i="1" dirty="0">
                    <a:solidFill>
                      <a:srgbClr val="374151"/>
                    </a:solidFill>
                    <a:effectLst/>
                    <a:latin typeface="KaTeX_Math"/>
                  </a:rPr>
                  <a:t> </a:t>
                </a:r>
                <a:r>
                  <a:rPr lang="en-US" altLang="zh-CN" b="0" i="0" dirty="0">
                    <a:solidFill>
                      <a:srgbClr val="374151"/>
                    </a:solidFill>
                    <a:effectLst/>
                    <a:latin typeface="KaTeX_Main"/>
                  </a:rPr>
                  <a:t>​</a:t>
                </a:r>
                <a:r>
                  <a:rPr lang="en-US" altLang="zh-CN" b="0" i="0" dirty="0">
                    <a:solidFill>
                      <a:srgbClr val="374151"/>
                    </a:solidFill>
                    <a:effectLst/>
                    <a:latin typeface="Söhne"/>
                  </a:rPr>
                  <a:t> and </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μ</m:t>
                        </m:r>
                      </m:e>
                      <m:sub>
                        <m:r>
                          <a:rPr lang="en-US" altLang="zh-CN" i="1">
                            <a:latin typeface="Cambria Math" panose="02040503050406030204" pitchFamily="18" charset="0"/>
                          </a:rPr>
                          <m:t>𝑦</m:t>
                        </m:r>
                      </m:sub>
                    </m:sSub>
                    <m:r>
                      <a:rPr lang="en-US" altLang="zh-CN" i="1">
                        <a:latin typeface="Cambria Math" panose="02040503050406030204" pitchFamily="18" charset="0"/>
                      </a:rPr>
                      <m:t> </m:t>
                    </m:r>
                  </m:oMath>
                </a14:m>
                <a:r>
                  <a:rPr lang="en-US" altLang="zh-CN" b="0" i="0" dirty="0">
                    <a:solidFill>
                      <a:srgbClr val="374151"/>
                    </a:solidFill>
                    <a:effectLst/>
                    <a:latin typeface="KaTeX_Main"/>
                  </a:rPr>
                  <a:t>​</a:t>
                </a:r>
                <a:r>
                  <a:rPr lang="en-US" altLang="zh-CN" b="0" i="0" dirty="0">
                    <a:solidFill>
                      <a:srgbClr val="374151"/>
                    </a:solidFill>
                    <a:effectLst/>
                    <a:latin typeface="Söhne"/>
                  </a:rPr>
                  <a:t> are the average of </a:t>
                </a:r>
                <a:r>
                  <a:rPr lang="en-US" altLang="zh-CN" b="0" i="1" dirty="0">
                    <a:solidFill>
                      <a:srgbClr val="374151"/>
                    </a:solidFill>
                    <a:effectLst/>
                    <a:latin typeface="KaTeX_Math"/>
                  </a:rPr>
                  <a:t>x</a:t>
                </a:r>
                <a:r>
                  <a:rPr lang="en-US" altLang="zh-CN" b="0" i="0" dirty="0">
                    <a:solidFill>
                      <a:srgbClr val="374151"/>
                    </a:solidFill>
                    <a:effectLst/>
                    <a:latin typeface="Söhne"/>
                  </a:rPr>
                  <a:t> and </a:t>
                </a:r>
                <a:r>
                  <a:rPr lang="en-US" altLang="zh-CN" b="0" i="1" dirty="0">
                    <a:solidFill>
                      <a:srgbClr val="374151"/>
                    </a:solidFill>
                    <a:effectLst/>
                    <a:latin typeface="KaTeX_Math"/>
                  </a:rPr>
                  <a:t>y</a:t>
                </a:r>
                <a:r>
                  <a:rPr lang="en-US" altLang="zh-CN" b="0" i="0" dirty="0">
                    <a:solidFill>
                      <a:srgbClr val="374151"/>
                    </a:solidFill>
                    <a:effectLst/>
                    <a:latin typeface="Söhne"/>
                  </a:rPr>
                  <a:t>, </a:t>
                </a:r>
                <a:r>
                  <a:rPr lang="en-US" altLang="zh-CN" b="0" i="0" dirty="0">
                    <a:solidFill>
                      <a:srgbClr val="374151"/>
                    </a:solidFill>
                    <a:effectLst/>
                    <a:latin typeface="KaTeX_Main"/>
                  </a:rPr>
                  <a:t>​</a:t>
                </a:r>
                <a:r>
                  <a:rPr lang="en-US" altLang="zh-CN" b="0" i="0" dirty="0">
                    <a:solidFill>
                      <a:srgbClr val="374151"/>
                    </a:solidFill>
                    <a:effectLst/>
                    <a:latin typeface="Söhne"/>
                  </a:rPr>
                  <a:t> </a:t>
                </a:r>
                <a14:m>
                  <m:oMath xmlns:m="http://schemas.openxmlformats.org/officeDocument/2006/math">
                    <m:sSubSup>
                      <m:sSubSupPr>
                        <m:ctrlPr>
                          <a:rPr lang="zh-CN" altLang="zh-CN" i="1">
                            <a:latin typeface="Cambria Math" panose="02040503050406030204" pitchFamily="18" charset="0"/>
                          </a:rPr>
                        </m:ctrlPr>
                      </m:sSubSupPr>
                      <m:e>
                        <m:r>
                          <m:rPr>
                            <m:sty m:val="p"/>
                          </m:rPr>
                          <a:rPr lang="en-US" altLang="zh-CN">
                            <a:latin typeface="Cambria Math" panose="02040503050406030204" pitchFamily="18" charset="0"/>
                          </a:rPr>
                          <m:t>σ</m:t>
                        </m:r>
                      </m:e>
                      <m:sub>
                        <m:r>
                          <a:rPr lang="en-US" altLang="zh-CN" i="1">
                            <a:latin typeface="Cambria Math" panose="02040503050406030204" pitchFamily="18" charset="0"/>
                          </a:rPr>
                          <m:t>𝑥</m:t>
                        </m:r>
                      </m:sub>
                      <m:sup>
                        <m:r>
                          <a:rPr lang="en-US" altLang="zh-CN" i="1">
                            <a:latin typeface="Cambria Math" panose="02040503050406030204" pitchFamily="18" charset="0"/>
                          </a:rPr>
                          <m:t>2</m:t>
                        </m:r>
                      </m:sup>
                    </m:sSubSup>
                    <m:r>
                      <a:rPr lang="en-US" altLang="zh-CN" i="1">
                        <a:latin typeface="Cambria Math" panose="02040503050406030204" pitchFamily="18" charset="0"/>
                      </a:rPr>
                      <m:t> </m:t>
                    </m:r>
                  </m:oMath>
                </a14:m>
                <a:r>
                  <a:rPr lang="en-US" altLang="zh-CN" b="0" i="0" dirty="0">
                    <a:solidFill>
                      <a:srgbClr val="374151"/>
                    </a:solidFill>
                    <a:effectLst/>
                    <a:latin typeface="Söhne"/>
                  </a:rPr>
                  <a:t>and </a:t>
                </a:r>
                <a14:m>
                  <m:oMath xmlns:m="http://schemas.openxmlformats.org/officeDocument/2006/math">
                    <m:sSubSup>
                      <m:sSubSupPr>
                        <m:ctrlPr>
                          <a:rPr lang="zh-CN" altLang="zh-CN" i="1">
                            <a:latin typeface="Cambria Math" panose="02040503050406030204" pitchFamily="18" charset="0"/>
                          </a:rPr>
                        </m:ctrlPr>
                      </m:sSubSupPr>
                      <m:e>
                        <m:r>
                          <m:rPr>
                            <m:sty m:val="p"/>
                          </m:rPr>
                          <a:rPr lang="en-US" altLang="zh-CN">
                            <a:latin typeface="Cambria Math" panose="02040503050406030204" pitchFamily="18" charset="0"/>
                          </a:rPr>
                          <m:t>σ</m:t>
                        </m:r>
                      </m:e>
                      <m:sub>
                        <m:r>
                          <a:rPr lang="en-US" altLang="zh-CN" i="1">
                            <a:latin typeface="Cambria Math" panose="02040503050406030204" pitchFamily="18" charset="0"/>
                          </a:rPr>
                          <m:t>𝑦</m:t>
                        </m:r>
                      </m:sub>
                      <m:sup>
                        <m:r>
                          <a:rPr lang="en-US" altLang="zh-CN" i="1">
                            <a:latin typeface="Cambria Math" panose="02040503050406030204" pitchFamily="18" charset="0"/>
                          </a:rPr>
                          <m:t>2</m:t>
                        </m:r>
                      </m:sup>
                    </m:sSubSup>
                    <m:r>
                      <a:rPr lang="en-US" altLang="zh-CN" i="1">
                        <a:latin typeface="Cambria Math" panose="02040503050406030204" pitchFamily="18" charset="0"/>
                      </a:rPr>
                      <m:t> </m:t>
                    </m:r>
                  </m:oMath>
                </a14:m>
                <a:r>
                  <a:rPr lang="en-US" altLang="zh-CN" b="0" i="0" dirty="0">
                    <a:solidFill>
                      <a:srgbClr val="374151"/>
                    </a:solidFill>
                    <a:effectLst/>
                    <a:latin typeface="KaTeX_Main"/>
                  </a:rPr>
                  <a:t>​</a:t>
                </a:r>
                <a:r>
                  <a:rPr lang="en-US" altLang="zh-CN" b="0" i="0" dirty="0">
                    <a:solidFill>
                      <a:srgbClr val="374151"/>
                    </a:solidFill>
                    <a:effectLst/>
                    <a:latin typeface="Söhne"/>
                  </a:rPr>
                  <a:t> are the variances of </a:t>
                </a:r>
                <a:r>
                  <a:rPr lang="en-US" altLang="zh-CN" b="0" i="1" dirty="0">
                    <a:solidFill>
                      <a:srgbClr val="374151"/>
                    </a:solidFill>
                    <a:effectLst/>
                    <a:latin typeface="KaTeX_Math"/>
                  </a:rPr>
                  <a:t>x</a:t>
                </a:r>
                <a:r>
                  <a:rPr lang="en-US" altLang="zh-CN" b="0" i="0" dirty="0">
                    <a:solidFill>
                      <a:srgbClr val="374151"/>
                    </a:solidFill>
                    <a:effectLst/>
                    <a:latin typeface="Söhne"/>
                  </a:rPr>
                  <a:t> and </a:t>
                </a:r>
                <a:r>
                  <a:rPr lang="en-US" altLang="zh-CN" b="0" i="1" dirty="0">
                    <a:solidFill>
                      <a:srgbClr val="374151"/>
                    </a:solidFill>
                    <a:effectLst/>
                    <a:latin typeface="KaTeX_Math"/>
                  </a:rPr>
                  <a:t>y</a:t>
                </a:r>
                <a:r>
                  <a:rPr lang="en-US" altLang="zh-CN" b="0" i="0" dirty="0">
                    <a:solidFill>
                      <a:srgbClr val="374151"/>
                    </a:solidFill>
                    <a:effectLst/>
                    <a:latin typeface="Söhne"/>
                  </a:rPr>
                  <a:t>, and </a:t>
                </a:r>
                <a14:m>
                  <m:oMath xmlns:m="http://schemas.openxmlformats.org/officeDocument/2006/math">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σ</m:t>
                        </m:r>
                      </m:e>
                      <m:sub>
                        <m:r>
                          <a:rPr lang="en-US" altLang="zh-CN" i="1">
                            <a:latin typeface="Cambria Math" panose="02040503050406030204" pitchFamily="18" charset="0"/>
                          </a:rPr>
                          <m:t>𝑥𝑦</m:t>
                        </m:r>
                      </m:sub>
                    </m:sSub>
                    <m:r>
                      <a:rPr lang="en-US" altLang="zh-CN" i="1">
                        <a:latin typeface="Cambria Math" panose="02040503050406030204" pitchFamily="18" charset="0"/>
                      </a:rPr>
                      <m:t> </m:t>
                    </m:r>
                  </m:oMath>
                </a14:m>
                <a:r>
                  <a:rPr lang="en-US" altLang="zh-CN" b="0" i="0" dirty="0">
                    <a:solidFill>
                      <a:srgbClr val="374151"/>
                    </a:solidFill>
                    <a:effectLst/>
                    <a:latin typeface="KaTeX_Main"/>
                  </a:rPr>
                  <a:t>​</a:t>
                </a:r>
                <a:r>
                  <a:rPr lang="en-US" altLang="zh-CN" b="0" i="0" dirty="0">
                    <a:solidFill>
                      <a:srgbClr val="374151"/>
                    </a:solidFill>
                    <a:effectLst/>
                    <a:latin typeface="Söhne"/>
                  </a:rPr>
                  <a:t> is the covariance of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 </m:t>
                    </m:r>
                  </m:oMath>
                </a14:m>
                <a:r>
                  <a:rPr lang="en-US" altLang="zh-CN" b="0" i="0" dirty="0">
                    <a:solidFill>
                      <a:srgbClr val="374151"/>
                    </a:solidFill>
                    <a:effectLst/>
                    <a:latin typeface="Söhne"/>
                  </a:rPr>
                  <a:t> and </a:t>
                </a:r>
                <a14:m>
                  <m:oMath xmlns:m="http://schemas.openxmlformats.org/officeDocument/2006/math">
                    <m:r>
                      <a:rPr lang="en-US" altLang="zh-CN" i="1">
                        <a:latin typeface="Cambria Math" panose="02040503050406030204" pitchFamily="18" charset="0"/>
                      </a:rPr>
                      <m:t>𝑦</m:t>
                    </m:r>
                  </m:oMath>
                </a14:m>
                <a:r>
                  <a:rPr lang="en-US" altLang="zh-CN" b="0" i="0" dirty="0">
                    <a:solidFill>
                      <a:srgbClr val="374151"/>
                    </a:solidFill>
                    <a:effectLst/>
                    <a:latin typeface="Söhne"/>
                  </a:rPr>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1</m:t>
                        </m:r>
                      </m:sub>
                    </m:sSub>
                    <m:r>
                      <a:rPr lang="en-US" altLang="zh-CN" i="1">
                        <a:latin typeface="Cambria Math" panose="02040503050406030204" pitchFamily="18" charset="0"/>
                      </a:rPr>
                      <m:t> </m:t>
                    </m:r>
                  </m:oMath>
                </a14:m>
                <a:r>
                  <a:rPr lang="en-US" altLang="zh-CN" b="0" i="0" dirty="0">
                    <a:solidFill>
                      <a:srgbClr val="374151"/>
                    </a:solidFill>
                    <a:effectLst/>
                    <a:latin typeface="KaTeX_Main"/>
                  </a:rPr>
                  <a:t>​</a:t>
                </a:r>
                <a:r>
                  <a:rPr lang="en-US" altLang="zh-CN" b="0" i="0" dirty="0">
                    <a:solidFill>
                      <a:srgbClr val="374151"/>
                    </a:solidFill>
                    <a:effectLst/>
                    <a:latin typeface="Söhne"/>
                  </a:rPr>
                  <a:t> and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2</m:t>
                        </m:r>
                      </m:sub>
                    </m:sSub>
                    <m:r>
                      <a:rPr lang="en-US" altLang="zh-CN" i="1">
                        <a:latin typeface="Cambria Math" panose="02040503050406030204" pitchFamily="18" charset="0"/>
                      </a:rPr>
                      <m:t> </m:t>
                    </m:r>
                  </m:oMath>
                </a14:m>
                <a:r>
                  <a:rPr lang="en-US" altLang="zh-CN" b="0" i="0" dirty="0">
                    <a:solidFill>
                      <a:srgbClr val="374151"/>
                    </a:solidFill>
                    <a:effectLst/>
                    <a:latin typeface="KaTeX_Main"/>
                  </a:rPr>
                  <a:t>​</a:t>
                </a:r>
                <a:r>
                  <a:rPr lang="en-US" altLang="zh-CN" b="0" i="0" dirty="0">
                    <a:solidFill>
                      <a:srgbClr val="374151"/>
                    </a:solidFill>
                    <a:effectLst/>
                    <a:latin typeface="Söhne"/>
                  </a:rPr>
                  <a:t> are constants to avoid division by zero.</a:t>
                </a:r>
                <a:endParaRPr lang="en-US" altLang="zh-CN" b="1" i="0" dirty="0">
                  <a:effectLst/>
                  <a:latin typeface="Söhne"/>
                </a:endParaRPr>
              </a:p>
              <a:p>
                <a:pPr marL="0" indent="0" algn="l">
                  <a:buNone/>
                </a:pPr>
                <a:r>
                  <a:rPr lang="en-US" altLang="zh-CN" sz="1600" b="1" i="0" dirty="0">
                    <a:effectLst/>
                    <a:latin typeface="Söhne"/>
                  </a:rPr>
                  <a:t>Components of SSIM:</a:t>
                </a:r>
              </a:p>
              <a:p>
                <a:pPr algn="l">
                  <a:buFont typeface="+mj-lt"/>
                  <a:buAutoNum type="arabicPeriod"/>
                </a:pPr>
                <a:r>
                  <a:rPr lang="en-US" altLang="zh-CN" sz="1600" b="1" i="0" dirty="0">
                    <a:solidFill>
                      <a:srgbClr val="374151"/>
                    </a:solidFill>
                    <a:effectLst/>
                    <a:latin typeface="Söhne"/>
                  </a:rPr>
                  <a:t>Luminance Comparison</a:t>
                </a:r>
                <a:r>
                  <a:rPr lang="en-US" altLang="zh-CN" sz="1600" b="0" i="0" dirty="0">
                    <a:solidFill>
                      <a:srgbClr val="374151"/>
                    </a:solidFill>
                    <a:effectLst/>
                    <a:latin typeface="Söhne"/>
                  </a:rPr>
                  <a:t>: This component measures the similarity in the luminance (brightness) between the two images.</a:t>
                </a:r>
              </a:p>
              <a:p>
                <a:pPr algn="l">
                  <a:buFont typeface="+mj-lt"/>
                  <a:buAutoNum type="arabicPeriod"/>
                </a:pPr>
                <a:r>
                  <a:rPr lang="en-US" altLang="zh-CN" sz="1600" b="1" i="0" dirty="0">
                    <a:solidFill>
                      <a:srgbClr val="374151"/>
                    </a:solidFill>
                    <a:effectLst/>
                    <a:latin typeface="Söhne"/>
                  </a:rPr>
                  <a:t>Contrast Comparison</a:t>
                </a:r>
                <a:r>
                  <a:rPr lang="en-US" altLang="zh-CN" sz="1600" b="0" i="0" dirty="0">
                    <a:solidFill>
                      <a:srgbClr val="374151"/>
                    </a:solidFill>
                    <a:effectLst/>
                    <a:latin typeface="Söhne"/>
                  </a:rPr>
                  <a:t>: This component measures how the contrast (difference in brightness between objects and their background) compares between the two images.</a:t>
                </a:r>
              </a:p>
              <a:p>
                <a:pPr algn="l">
                  <a:buFont typeface="+mj-lt"/>
                  <a:buAutoNum type="arabicPeriod"/>
                </a:pPr>
                <a:r>
                  <a:rPr lang="en-US" altLang="zh-CN" sz="1600" b="1" i="0" dirty="0">
                    <a:solidFill>
                      <a:srgbClr val="374151"/>
                    </a:solidFill>
                    <a:effectLst/>
                    <a:latin typeface="Söhne"/>
                  </a:rPr>
                  <a:t>Structure Comparison</a:t>
                </a:r>
                <a:r>
                  <a:rPr lang="en-US" altLang="zh-CN" sz="1600" b="0" i="0" dirty="0">
                    <a:solidFill>
                      <a:srgbClr val="374151"/>
                    </a:solidFill>
                    <a:effectLst/>
                    <a:latin typeface="Söhne"/>
                  </a:rPr>
                  <a:t>: This component measures the similarity in structure or spatial relationships between pixels in the two images.</a:t>
                </a:r>
              </a:p>
              <a:p>
                <a:pPr marL="0" indent="0">
                  <a:buNone/>
                </a:pPr>
                <a:endParaRPr kumimoji="1" lang="en-US" altLang="zh-CN" b="0" dirty="0"/>
              </a:p>
            </p:txBody>
          </p:sp>
        </mc:Choice>
        <mc:Fallback xmlns="">
          <p:sp>
            <p:nvSpPr>
              <p:cNvPr id="3" name="内容占位符 2">
                <a:extLst>
                  <a:ext uri="{FF2B5EF4-FFF2-40B4-BE49-F238E27FC236}">
                    <a16:creationId xmlns:a16="http://schemas.microsoft.com/office/drawing/2014/main" id="{910293A5-CFC4-4AC9-982B-6D63E53C1E6C}"/>
                  </a:ext>
                </a:extLst>
              </p:cNvPr>
              <p:cNvSpPr>
                <a:spLocks noGrp="1" noRot="1" noChangeAspect="1" noMove="1" noResize="1" noEditPoints="1" noAdjustHandles="1" noChangeArrowheads="1" noChangeShapeType="1" noTextEdit="1"/>
              </p:cNvSpPr>
              <p:nvPr>
                <p:ph idx="1"/>
              </p:nvPr>
            </p:nvSpPr>
            <p:spPr>
              <a:xfrm>
                <a:off x="513092" y="836712"/>
                <a:ext cx="7848600" cy="5400371"/>
              </a:xfrm>
              <a:blipFill>
                <a:blip r:embed="rId2"/>
                <a:stretch>
                  <a:fillRect l="-1242" b="-2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7116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lvl="0"/>
            <a:r>
              <a:rPr kumimoji="1" lang="en-US" altLang="zh-CN" sz="2200" dirty="0">
                <a:solidFill>
                  <a:prstClr val="black"/>
                </a:solidFill>
                <a:sym typeface="+mn-ea"/>
              </a:rPr>
              <a:t>2.</a:t>
            </a:r>
            <a:r>
              <a:rPr kumimoji="1" lang="zh-CN" altLang="en-US" sz="2200" dirty="0">
                <a:solidFill>
                  <a:prstClr val="black"/>
                </a:solidFill>
                <a:sym typeface="+mn-ea"/>
              </a:rPr>
              <a:t>纹理特征提取概述</a:t>
            </a:r>
            <a:endParaRPr kumimoji="1" lang="en-US" altLang="zh-CN" sz="2200" dirty="0">
              <a:solidFill>
                <a:prstClr val="black"/>
              </a:solidFill>
              <a:sym typeface="+mn-ea"/>
            </a:endParaRPr>
          </a:p>
          <a:p>
            <a:pPr marL="0" indent="0">
              <a:buNone/>
            </a:pPr>
            <a:r>
              <a:rPr kumimoji="1" lang="en-US" altLang="zh-CN" b="0" dirty="0"/>
              <a:t>(5)</a:t>
            </a:r>
            <a:r>
              <a:rPr kumimoji="1" lang="zh-CN" altLang="en-US" b="0" dirty="0"/>
              <a:t>语句结构分析法：在该方法中，纹理被认为是其结构基元按某种规律重</a:t>
            </a:r>
          </a:p>
          <a:p>
            <a:pPr marL="0" indent="0">
              <a:buNone/>
            </a:pPr>
            <a:r>
              <a:rPr kumimoji="1" lang="zh-CN" altLang="en-US" b="0" dirty="0"/>
              <a:t>复分布构成的一种模式，该方法将图像分成很多的子纹理，用树状结构对子纹理之间的关系进行结构性描述。</a:t>
            </a:r>
          </a:p>
          <a:p>
            <a:pPr marL="0" indent="0">
              <a:buNone/>
            </a:pPr>
            <a:r>
              <a:rPr kumimoji="1" lang="zh-CN" altLang="en-US" b="0" dirty="0"/>
              <a:t>① </a:t>
            </a:r>
            <a:r>
              <a:rPr kumimoji="1" lang="en-US" altLang="zh-CN" b="0" dirty="0"/>
              <a:t>Gabor</a:t>
            </a:r>
            <a:r>
              <a:rPr kumimoji="1" lang="zh-CN" altLang="en-US" b="0" dirty="0"/>
              <a:t>滤波器。该方法使用了一组不同大小、不同方向的滤波器组，它们对图像的不同尺度和不同朝向的纹理都有很好的响应。</a:t>
            </a:r>
          </a:p>
          <a:p>
            <a:pPr marL="0" indent="0">
              <a:buNone/>
            </a:pPr>
            <a:r>
              <a:rPr kumimoji="1" lang="zh-CN" altLang="en-US" b="0" dirty="0"/>
              <a:t>②小波变换。该方法是近年来的研究热点，它通过小波变换得到图像在</a:t>
            </a:r>
          </a:p>
          <a:p>
            <a:pPr marL="0" indent="0">
              <a:buNone/>
            </a:pPr>
            <a:r>
              <a:rPr kumimoji="1" lang="zh-CN" altLang="en-US" b="0" dirty="0"/>
              <a:t>各个子波段的图像，然后通过计算其能量等方式进行纹理特征提取。现在，有很多方法结合了 </a:t>
            </a:r>
            <a:r>
              <a:rPr kumimoji="1" lang="en-US" altLang="zh-CN" b="0" dirty="0"/>
              <a:t>Gabor</a:t>
            </a:r>
            <a:r>
              <a:rPr kumimoji="1" lang="zh-CN" altLang="en-US" b="0" dirty="0"/>
              <a:t>滤波器、小波变换、颜色特征等方法来进行综合特征提取。</a:t>
            </a:r>
          </a:p>
          <a:p>
            <a:pPr marL="0" indent="0">
              <a:buNone/>
            </a:pPr>
            <a:r>
              <a:rPr kumimoji="1" lang="zh-CN" altLang="en-US" b="0" dirty="0"/>
              <a:t>③马尔可夫随机场。马尔可夫随机场本质上具有描述像素之间空间关系的能力，非常适用于纹理合成和纹理建模，该方法使用最大后验概率准则进行特征判断。由于将马尔可夫场应用于纹理分析比较困难，所以该方法常用于图像分割，而在图像检索中应用较少。</a:t>
            </a:r>
            <a:endParaRPr kumimoji="1" lang="en-US" altLang="zh-CN" b="0" dirty="0"/>
          </a:p>
        </p:txBody>
      </p:sp>
    </p:spTree>
    <p:extLst>
      <p:ext uri="{BB962C8B-B14F-4D97-AF65-F5344CB8AC3E}">
        <p14:creationId xmlns:p14="http://schemas.microsoft.com/office/powerpoint/2010/main" val="401385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marL="0" indent="0">
              <a:buNone/>
            </a:pPr>
            <a:r>
              <a:rPr kumimoji="1" lang="en-US" altLang="zh-CN" sz="2200" dirty="0"/>
              <a:t>3.</a:t>
            </a:r>
            <a:r>
              <a:rPr kumimoji="1" lang="zh-CN" altLang="en-US" sz="2200" dirty="0"/>
              <a:t>基于 </a:t>
            </a:r>
            <a:r>
              <a:rPr kumimoji="1" lang="en-US" altLang="zh-CN" sz="2200" dirty="0"/>
              <a:t>Tamura</a:t>
            </a:r>
            <a:r>
              <a:rPr kumimoji="1" lang="zh-CN" altLang="en-US" sz="2200" dirty="0"/>
              <a:t>方法的纹理特征提取</a:t>
            </a:r>
            <a:endParaRPr kumimoji="1" lang="en-US" altLang="zh-CN" sz="2200" dirty="0"/>
          </a:p>
          <a:p>
            <a:pPr marL="0" indent="0">
              <a:buNone/>
            </a:pPr>
            <a:r>
              <a:rPr kumimoji="1" lang="en-US" altLang="zh-CN" b="0" dirty="0"/>
              <a:t>      Tamura</a:t>
            </a:r>
            <a:r>
              <a:rPr kumimoji="1" lang="zh-CN" altLang="en-US" b="0" dirty="0"/>
              <a:t>等人于</a:t>
            </a:r>
            <a:r>
              <a:rPr kumimoji="1" lang="en-US" altLang="zh-CN" b="0" dirty="0"/>
              <a:t>1978</a:t>
            </a:r>
            <a:r>
              <a:rPr kumimoji="1" lang="zh-CN" altLang="en-US" b="0" dirty="0"/>
              <a:t>年提出了基于视觉特征的纹理表达，该方法从心理学角度提出了纹理特征的</a:t>
            </a:r>
            <a:r>
              <a:rPr kumimoji="1" lang="en-US" altLang="zh-CN" b="0" dirty="0"/>
              <a:t>6</a:t>
            </a:r>
            <a:r>
              <a:rPr kumimoji="1" lang="zh-CN" altLang="en-US" b="0" dirty="0"/>
              <a:t>个属性：粗糙度、对比度、方向度、线像度规整度和粗略度。这</a:t>
            </a:r>
            <a:r>
              <a:rPr kumimoji="1" lang="en-US" altLang="zh-CN" b="0" dirty="0"/>
              <a:t>6</a:t>
            </a:r>
            <a:r>
              <a:rPr kumimoji="1" lang="zh-CN" altLang="en-US" b="0" dirty="0"/>
              <a:t>个属性都具有直观的视觉意义，在纹理特征提取方面具有很大价值，利用其他方法进行纹理特征提取的时候，也可以从提取的特征中归纳出这</a:t>
            </a:r>
            <a:r>
              <a:rPr kumimoji="1" lang="en-US" altLang="zh-CN" b="0" dirty="0"/>
              <a:t>6</a:t>
            </a:r>
            <a:r>
              <a:rPr kumimoji="1" lang="zh-CN" altLang="en-US" b="0" dirty="0"/>
              <a:t>个特征以进行图像检索和分类。根据</a:t>
            </a:r>
            <a:r>
              <a:rPr kumimoji="1" lang="en-US" altLang="zh-CN" b="0" dirty="0" err="1"/>
              <a:t>P.Howarth</a:t>
            </a:r>
            <a:r>
              <a:rPr kumimoji="1" lang="zh-CN" altLang="en-US" b="0" dirty="0"/>
              <a:t>等人的研究，前三个特征更加重要并且符合人的感知。</a:t>
            </a:r>
            <a:endParaRPr kumimoji="1" lang="en-US" altLang="zh-CN" b="0" dirty="0"/>
          </a:p>
        </p:txBody>
      </p:sp>
    </p:spTree>
    <p:extLst>
      <p:ext uri="{BB962C8B-B14F-4D97-AF65-F5344CB8AC3E}">
        <p14:creationId xmlns:p14="http://schemas.microsoft.com/office/powerpoint/2010/main" val="1395124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323528" y="764704"/>
                <a:ext cx="7848600" cy="5400371"/>
              </a:xfrm>
            </p:spPr>
            <p:txBody>
              <a:bodyPr/>
              <a:lstStyle/>
              <a:p>
                <a:pPr marL="0" lvl="0" indent="0">
                  <a:buNone/>
                </a:pPr>
                <a:r>
                  <a:rPr kumimoji="1" lang="en-US" altLang="zh-CN" sz="2200" dirty="0">
                    <a:solidFill>
                      <a:prstClr val="black"/>
                    </a:solidFill>
                  </a:rPr>
                  <a:t>3.</a:t>
                </a:r>
                <a:r>
                  <a:rPr kumimoji="1" lang="zh-CN" altLang="en-US" sz="2200" dirty="0">
                    <a:solidFill>
                      <a:prstClr val="black"/>
                    </a:solidFill>
                  </a:rPr>
                  <a:t>基于 </a:t>
                </a:r>
                <a:r>
                  <a:rPr kumimoji="1" lang="en-US" altLang="zh-CN" sz="2200" dirty="0">
                    <a:solidFill>
                      <a:prstClr val="black"/>
                    </a:solidFill>
                  </a:rPr>
                  <a:t>Tamura</a:t>
                </a:r>
                <a:r>
                  <a:rPr kumimoji="1" lang="zh-CN" altLang="en-US" sz="2200" dirty="0">
                    <a:solidFill>
                      <a:prstClr val="black"/>
                    </a:solidFill>
                  </a:rPr>
                  <a:t>方法的纹理特征提取</a:t>
                </a:r>
                <a:endParaRPr kumimoji="1" lang="en-US" altLang="zh-CN" sz="2200" dirty="0">
                  <a:solidFill>
                    <a:prstClr val="black"/>
                  </a:solidFill>
                </a:endParaRPr>
              </a:p>
              <a:p>
                <a:pPr marL="0" indent="0">
                  <a:buNone/>
                </a:pPr>
                <a:r>
                  <a:rPr kumimoji="1" lang="en-US" altLang="zh-CN" b="0" dirty="0"/>
                  <a:t>1)</a:t>
                </a:r>
                <a:r>
                  <a:rPr kumimoji="1" lang="zh-CN" altLang="en-US" b="0" dirty="0"/>
                  <a:t>粗糙度</a:t>
                </a:r>
                <a:endParaRPr kumimoji="1" lang="en-US" altLang="zh-CN" b="0" dirty="0"/>
              </a:p>
              <a:p>
                <a:pPr marL="0" indent="0">
                  <a:buNone/>
                </a:pPr>
                <a:r>
                  <a:rPr kumimoji="1" lang="zh-CN" altLang="en-US" b="0" dirty="0"/>
                  <a:t>       粗糙度反映了图像的粗糙程度，实际上是纹理尺度出现的周期。对于两个结构相同尺度不同的纹理，尺度大的纹理较稀疏。一幅图像含有各种尺度的纹理，粗糙度特征是用来识别最大尺度的纹理特征。其计算方法邻域的如下：</a:t>
                </a:r>
                <a:endParaRPr kumimoji="1" lang="en-US" altLang="zh-CN" b="0" dirty="0"/>
              </a:p>
              <a:p>
                <a:pPr marL="0" indent="0">
                  <a:buNone/>
                </a:pPr>
                <a:r>
                  <a:rPr kumimoji="1" lang="zh-CN" altLang="en-US" b="0" dirty="0"/>
                  <a:t>       假设尺度参数为</a:t>
                </a:r>
                <a:r>
                  <a:rPr kumimoji="1" lang="en-US" altLang="zh-CN" b="0" dirty="0"/>
                  <a:t>k</a:t>
                </a:r>
                <a:r>
                  <a:rPr kumimoji="1" lang="zh-CN" altLang="en-US" b="0" dirty="0"/>
                  <a:t>，那么计算邻域大小为</a:t>
                </a:r>
                <a14:m>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2</m:t>
                        </m:r>
                      </m:e>
                      <m:sup>
                        <m:r>
                          <m:rPr>
                            <m:sty m:val="p"/>
                          </m:rPr>
                          <a:rPr kumimoji="1" lang="en-US" altLang="zh-CN" b="0" i="1">
                            <a:latin typeface="Cambria Math" panose="02040503050406030204" pitchFamily="18" charset="0"/>
                          </a:rPr>
                          <m:t>k</m:t>
                        </m:r>
                      </m:sup>
                    </m:sSup>
                  </m:oMath>
                </a14:m>
                <a:r>
                  <a:rPr kumimoji="1" lang="en-US" altLang="zh-CN" b="0" dirty="0"/>
                  <a:t>x</a:t>
                </a:r>
                <a14:m>
                  <m:oMath xmlns:m="http://schemas.openxmlformats.org/officeDocument/2006/math">
                    <m:sSup>
                      <m:sSupPr>
                        <m:ctrlPr>
                          <a:rPr kumimoji="1" lang="en-US" altLang="zh-CN" b="0" i="1">
                            <a:latin typeface="Cambria Math" panose="02040503050406030204" pitchFamily="18" charset="0"/>
                          </a:rPr>
                        </m:ctrlPr>
                      </m:sSupPr>
                      <m:e>
                        <m:r>
                          <a:rPr kumimoji="1" lang="en-US" altLang="zh-CN" b="0" i="1">
                            <a:latin typeface="Cambria Math" panose="02040503050406030204" pitchFamily="18" charset="0"/>
                          </a:rPr>
                          <m:t>2</m:t>
                        </m:r>
                      </m:e>
                      <m:sup>
                        <m:r>
                          <m:rPr>
                            <m:sty m:val="p"/>
                          </m:rPr>
                          <a:rPr kumimoji="1" lang="en-US" altLang="zh-CN" b="0" i="1">
                            <a:latin typeface="Cambria Math" panose="02040503050406030204" pitchFamily="18" charset="0"/>
                          </a:rPr>
                          <m:t>k</m:t>
                        </m:r>
                      </m:sup>
                    </m:sSup>
                  </m:oMath>
                </a14:m>
                <a:r>
                  <a:rPr kumimoji="1" lang="zh-CN" altLang="en-US" b="0" dirty="0"/>
                  <a:t>，在这个邻域内计算所有像素点的灰度均值：</a:t>
                </a: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a:p>
                <a:pPr marL="0" indent="0">
                  <a:buNone/>
                </a:pPr>
                <a:r>
                  <a:rPr kumimoji="1" lang="zh-CN" altLang="en-US" b="0" dirty="0"/>
                  <a:t>式中：</a:t>
                </a:r>
                <a:r>
                  <a:rPr kumimoji="1" lang="en-US" altLang="zh-CN" b="0" dirty="0"/>
                  <a:t>L</a:t>
                </a:r>
                <a:r>
                  <a:rPr kumimoji="1" lang="zh-CN" altLang="en-US" b="0" dirty="0"/>
                  <a:t>（</a:t>
                </a:r>
                <a:r>
                  <a:rPr kumimoji="1" lang="en-US" altLang="zh-CN" b="0" dirty="0" err="1"/>
                  <a:t>i</a:t>
                </a:r>
                <a:r>
                  <a:rPr kumimoji="1" lang="zh-CN" altLang="en-US" b="0" dirty="0"/>
                  <a:t>，</a:t>
                </a:r>
                <a:r>
                  <a:rPr kumimoji="1" lang="en-US" altLang="zh-CN" b="0" dirty="0"/>
                  <a:t>j</a:t>
                </a:r>
                <a:r>
                  <a:rPr kumimoji="1" lang="zh-CN" altLang="en-US" b="0" dirty="0"/>
                  <a:t>）为该点的亮度值，对于</a:t>
                </a:r>
                <a:r>
                  <a:rPr kumimoji="1" lang="en-US" altLang="zh-CN" b="0" dirty="0"/>
                  <a:t>RGB</a:t>
                </a:r>
                <a:r>
                  <a:rPr kumimoji="1" lang="zh-CN" altLang="en-US" b="0" dirty="0"/>
                  <a:t>颜色空间表示的彩色图像，亮度值的计算公式为</a:t>
                </a:r>
                <a:endParaRPr kumimoji="1" lang="en-US" altLang="zh-CN" b="0" dirty="0"/>
              </a:p>
              <a:p>
                <a:pPr marL="0" indent="0">
                  <a:buNone/>
                </a:pPr>
                <a:r>
                  <a:rPr kumimoji="1" lang="en-US" altLang="zh-CN" b="0" dirty="0"/>
                  <a:t>L(</a:t>
                </a:r>
                <a:r>
                  <a:rPr kumimoji="1" lang="en-US" altLang="zh-CN" b="0" dirty="0" err="1"/>
                  <a:t>i</a:t>
                </a:r>
                <a:r>
                  <a:rPr kumimoji="1" lang="zh-CN" altLang="en-US" b="0" dirty="0"/>
                  <a:t>，</a:t>
                </a:r>
                <a:r>
                  <a:rPr kumimoji="1" lang="en-US" altLang="zh-CN" b="0" dirty="0"/>
                  <a:t>j</a:t>
                </a:r>
                <a:r>
                  <a:rPr kumimoji="1" lang="zh-CN" altLang="en-US" b="0" dirty="0"/>
                  <a:t>）</a:t>
                </a:r>
                <a:r>
                  <a:rPr kumimoji="1" lang="en-US" altLang="zh-CN" b="0" dirty="0"/>
                  <a:t>=0.299×R</a:t>
                </a:r>
                <a:r>
                  <a:rPr kumimoji="1" lang="zh-CN" altLang="en-US" b="0" dirty="0"/>
                  <a:t>（</a:t>
                </a:r>
                <a:r>
                  <a:rPr kumimoji="1" lang="en-US" altLang="zh-CN" b="0" dirty="0" err="1"/>
                  <a:t>i</a:t>
                </a:r>
                <a:r>
                  <a:rPr kumimoji="1" lang="zh-CN" altLang="en-US" b="0" dirty="0"/>
                  <a:t>，</a:t>
                </a:r>
                <a:r>
                  <a:rPr kumimoji="1" lang="en-US" altLang="zh-CN" b="0" dirty="0"/>
                  <a:t>j</a:t>
                </a:r>
                <a:r>
                  <a:rPr kumimoji="1" lang="zh-CN" altLang="en-US" b="0" dirty="0"/>
                  <a:t>）</a:t>
                </a:r>
                <a:r>
                  <a:rPr kumimoji="1" lang="en-US" altLang="zh-CN" b="0" dirty="0"/>
                  <a:t>+0.587×G</a:t>
                </a:r>
                <a:r>
                  <a:rPr kumimoji="1" lang="zh-CN" altLang="en-US" b="0" dirty="0"/>
                  <a:t>（</a:t>
                </a:r>
                <a:r>
                  <a:rPr kumimoji="1" lang="en-US" altLang="zh-CN" b="0" dirty="0" err="1"/>
                  <a:t>i</a:t>
                </a:r>
                <a:r>
                  <a:rPr kumimoji="1" lang="zh-CN" altLang="en-US" b="0" dirty="0"/>
                  <a:t>，</a:t>
                </a:r>
                <a:r>
                  <a:rPr kumimoji="1" lang="en-US" altLang="zh-CN" b="0" dirty="0"/>
                  <a:t>j</a:t>
                </a:r>
                <a:r>
                  <a:rPr kumimoji="1" lang="zh-CN" altLang="en-US" b="0" dirty="0"/>
                  <a:t>）</a:t>
                </a:r>
                <a:r>
                  <a:rPr kumimoji="1" lang="en-US" altLang="zh-CN" b="0" dirty="0"/>
                  <a:t>+0.144×B</a:t>
                </a:r>
                <a:r>
                  <a:rPr kumimoji="1" lang="zh-CN" altLang="en-US" b="0" dirty="0"/>
                  <a:t>（</a:t>
                </a:r>
                <a:r>
                  <a:rPr kumimoji="1" lang="en-US" altLang="zh-CN" b="0" dirty="0" err="1"/>
                  <a:t>i</a:t>
                </a:r>
                <a:r>
                  <a:rPr kumimoji="1" lang="zh-CN" altLang="en-US" b="0" dirty="0"/>
                  <a:t>，</a:t>
                </a:r>
                <a:r>
                  <a:rPr kumimoji="1" lang="en-US" altLang="zh-CN" b="0" dirty="0"/>
                  <a:t>j</a:t>
                </a:r>
                <a:r>
                  <a:rPr kumimoji="1" lang="zh-CN" altLang="en-US" b="0" dirty="0"/>
                  <a:t>）</a:t>
                </a:r>
              </a:p>
              <a:p>
                <a:pPr marL="0" indent="0">
                  <a:buNone/>
                </a:pPr>
                <a:endParaRPr kumimoji="1" lang="en-US" altLang="zh-CN" b="0" dirty="0"/>
              </a:p>
              <a:p>
                <a:pPr marL="0" indent="0">
                  <a:buNone/>
                </a:pPr>
                <a:r>
                  <a:rPr kumimoji="1" lang="en-US" altLang="zh-CN" b="0" dirty="0"/>
                  <a:t>    </a:t>
                </a:r>
              </a:p>
            </p:txBody>
          </p:sp>
        </mc:Choice>
        <mc:Fallback xmlns="">
          <p:sp>
            <p:nvSpPr>
              <p:cNvPr id="3" name="内容占位符 2">
                <a:extLst>
                  <a:ext uri="{FF2B5EF4-FFF2-40B4-BE49-F238E27FC236}">
                    <a16:creationId xmlns="" xmlns:a16="http://schemas.microsoft.com/office/drawing/2014/main" id="{910293A5-CFC4-4AC9-982B-6D63E53C1E6C}"/>
                  </a:ext>
                </a:extLst>
              </p:cNvPr>
              <p:cNvSpPr>
                <a:spLocks noGrp="1" noRot="1" noChangeAspect="1" noMove="1" noResize="1" noEditPoints="1" noAdjustHandles="1" noChangeArrowheads="1" noChangeShapeType="1" noTextEdit="1"/>
              </p:cNvSpPr>
              <p:nvPr>
                <p:ph idx="1"/>
              </p:nvPr>
            </p:nvSpPr>
            <p:spPr>
              <a:xfrm>
                <a:off x="323528" y="764704"/>
                <a:ext cx="7848600" cy="5400371"/>
              </a:xfrm>
              <a:blipFill rotWithShape="0">
                <a:blip r:embed="rId2"/>
                <a:stretch>
                  <a:fillRect l="-1009" b="-4176"/>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6" y="4005064"/>
            <a:ext cx="5370413" cy="1054586"/>
          </a:xfrm>
          <a:prstGeom prst="rect">
            <a:avLst/>
          </a:prstGeom>
        </p:spPr>
      </p:pic>
    </p:spTree>
    <p:extLst>
      <p:ext uri="{BB962C8B-B14F-4D97-AF65-F5344CB8AC3E}">
        <p14:creationId xmlns:p14="http://schemas.microsoft.com/office/powerpoint/2010/main" val="802746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r>
              <a:rPr kumimoji="1" lang="en-US" altLang="zh-CN" sz="2400" dirty="0">
                <a:sym typeface="+mn-ea"/>
              </a:rPr>
              <a:t>2.2.2.2 </a:t>
            </a:r>
            <a:r>
              <a:rPr kumimoji="1" lang="zh-CN" altLang="en-US" sz="2400" dirty="0">
                <a:sym typeface="+mn-ea"/>
              </a:rPr>
              <a:t>颜色特征提取</a:t>
            </a:r>
          </a:p>
          <a:p>
            <a:pPr marL="0" indent="0">
              <a:buNone/>
            </a:pPr>
            <a:r>
              <a:rPr kumimoji="1" lang="en-US" altLang="zh-CN" sz="3200" dirty="0"/>
              <a:t>    </a:t>
            </a:r>
            <a:r>
              <a:rPr kumimoji="1" lang="en-US" altLang="zh-CN" sz="2200" dirty="0"/>
              <a:t>1.</a:t>
            </a:r>
            <a:r>
              <a:rPr kumimoji="1" lang="zh-CN" altLang="en-US" sz="2200" dirty="0"/>
              <a:t>颜色直方图</a:t>
            </a:r>
            <a:endParaRPr kumimoji="1" lang="en-US" altLang="zh-CN" sz="2200" dirty="0"/>
          </a:p>
          <a:p>
            <a:pPr marL="0" indent="0">
              <a:buNone/>
            </a:pPr>
            <a:r>
              <a:rPr kumimoji="1" lang="en-US" altLang="zh-CN" sz="3200" b="0" dirty="0"/>
              <a:t>    </a:t>
            </a:r>
            <a:r>
              <a:rPr kumimoji="1" lang="zh-CN" altLang="en-US" b="0" dirty="0"/>
              <a:t>在颜色检索中，颜色直方图是最通用的颜色特征形式，它运用了统计学的方法，体现了三个颜色通道分布密度的联合分布概率。它具有特征提取和相似度计算方便，并且随图像尺度，旋转等变化不敏感的特点，它能简单描述一幅图像颜色的全局分布，即不同色彩在整幅图像中所占的比例，特别适用于那些难以分割的图像和不需要考虑物体空间位置的图像。</a:t>
            </a:r>
            <a:r>
              <a:rPr kumimoji="1" lang="zh-CN" altLang="en-US" dirty="0">
                <a:sym typeface="+mn-ea"/>
              </a:rPr>
              <a:t>  </a:t>
            </a:r>
            <a:endParaRPr kumimoji="1" lang="zh-CN" altLang="en-US" dirty="0"/>
          </a:p>
        </p:txBody>
      </p:sp>
    </p:spTree>
    <p:extLst>
      <p:ext uri="{BB962C8B-B14F-4D97-AF65-F5344CB8AC3E}">
        <p14:creationId xmlns:p14="http://schemas.microsoft.com/office/powerpoint/2010/main" val="1271279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marL="0" lvl="0" indent="0">
                  <a:buNone/>
                </a:pPr>
                <a:r>
                  <a:rPr kumimoji="1" lang="en-US" altLang="zh-CN" sz="2200" dirty="0">
                    <a:solidFill>
                      <a:prstClr val="black"/>
                    </a:solidFill>
                  </a:rPr>
                  <a:t>3.</a:t>
                </a:r>
                <a:r>
                  <a:rPr kumimoji="1" lang="zh-CN" altLang="en-US" sz="2200" dirty="0">
                    <a:solidFill>
                      <a:prstClr val="black"/>
                    </a:solidFill>
                  </a:rPr>
                  <a:t>基于 </a:t>
                </a:r>
                <a:r>
                  <a:rPr kumimoji="1" lang="en-US" altLang="zh-CN" sz="2200" dirty="0">
                    <a:solidFill>
                      <a:prstClr val="black"/>
                    </a:solidFill>
                  </a:rPr>
                  <a:t>Tamura</a:t>
                </a:r>
                <a:r>
                  <a:rPr kumimoji="1" lang="zh-CN" altLang="en-US" sz="2200" dirty="0">
                    <a:solidFill>
                      <a:prstClr val="black"/>
                    </a:solidFill>
                  </a:rPr>
                  <a:t>方法的纹理特征提取</a:t>
                </a:r>
                <a:endParaRPr kumimoji="1" lang="en-US" altLang="zh-CN" sz="2200" dirty="0">
                  <a:solidFill>
                    <a:prstClr val="black"/>
                  </a:solidFill>
                </a:endParaRPr>
              </a:p>
              <a:p>
                <a:pPr marL="0" lvl="0" indent="0">
                  <a:buNone/>
                </a:pPr>
                <a:r>
                  <a:rPr kumimoji="1" lang="zh-CN" altLang="en-US" b="0" dirty="0">
                    <a:solidFill>
                      <a:prstClr val="black"/>
                    </a:solidFill>
                  </a:rPr>
                  <a:t>      对图像中每个像素点的邻域亮度均值计算完毕后，接下来就是寻找最大的纹理尺度。为了得到粗糙度的值，先计算水平方向和垂直方向相邻但互不交叠的</a:t>
                </a:r>
                <a14:m>
                  <m:oMath xmlns:m="http://schemas.openxmlformats.org/officeDocument/2006/math">
                    <m:sSup>
                      <m:sSupPr>
                        <m:ctrlPr>
                          <a:rPr kumimoji="1" lang="en-US" altLang="zh-CN" b="0" i="1">
                            <a:latin typeface="Cambria Math" panose="02040503050406030204" pitchFamily="18" charset="0"/>
                          </a:rPr>
                        </m:ctrlPr>
                      </m:sSupPr>
                      <m:e>
                        <m:r>
                          <a:rPr kumimoji="1" lang="en-US" altLang="zh-CN" b="0" i="1">
                            <a:latin typeface="Cambria Math" panose="02040503050406030204" pitchFamily="18" charset="0"/>
                          </a:rPr>
                          <m:t>2</m:t>
                        </m:r>
                      </m:e>
                      <m:sup>
                        <m:r>
                          <m:rPr>
                            <m:sty m:val="p"/>
                          </m:rPr>
                          <a:rPr kumimoji="1" lang="en-US" altLang="zh-CN" b="0" i="1">
                            <a:latin typeface="Cambria Math" panose="02040503050406030204" pitchFamily="18" charset="0"/>
                          </a:rPr>
                          <m:t>k</m:t>
                        </m:r>
                      </m:sup>
                    </m:sSup>
                  </m:oMath>
                </a14:m>
                <a:r>
                  <a:rPr kumimoji="1" lang="en-US" altLang="zh-CN" b="0" dirty="0"/>
                  <a:t>x</a:t>
                </a:r>
                <a14:m>
                  <m:oMath xmlns:m="http://schemas.openxmlformats.org/officeDocument/2006/math">
                    <m:sSup>
                      <m:sSupPr>
                        <m:ctrlPr>
                          <a:rPr kumimoji="1" lang="en-US" altLang="zh-CN" b="0" i="1">
                            <a:latin typeface="Cambria Math" panose="02040503050406030204" pitchFamily="18" charset="0"/>
                          </a:rPr>
                        </m:ctrlPr>
                      </m:sSupPr>
                      <m:e>
                        <m:r>
                          <a:rPr kumimoji="1" lang="en-US" altLang="zh-CN" b="0" i="1">
                            <a:latin typeface="Cambria Math" panose="02040503050406030204" pitchFamily="18" charset="0"/>
                          </a:rPr>
                          <m:t>2</m:t>
                        </m:r>
                      </m:e>
                      <m:sup>
                        <m:r>
                          <m:rPr>
                            <m:sty m:val="p"/>
                          </m:rPr>
                          <a:rPr kumimoji="1" lang="en-US" altLang="zh-CN" b="0" i="1">
                            <a:latin typeface="Cambria Math" panose="02040503050406030204" pitchFamily="18" charset="0"/>
                          </a:rPr>
                          <m:t>k</m:t>
                        </m:r>
                      </m:sup>
                    </m:sSup>
                  </m:oMath>
                </a14:m>
                <a:r>
                  <a:rPr kumimoji="1" lang="zh-CN" altLang="en-US" b="0" dirty="0">
                    <a:solidFill>
                      <a:prstClr val="black"/>
                    </a:solidFill>
                  </a:rPr>
                  <a:t>像素区域的灰度均值之差。</a:t>
                </a:r>
                <a:endParaRPr kumimoji="1" lang="en-US" altLang="zh-CN" b="0" dirty="0">
                  <a:solidFill>
                    <a:prstClr val="black"/>
                  </a:solidFill>
                </a:endParaRPr>
              </a:p>
              <a:p>
                <a:pPr marL="0" lvl="0" indent="0">
                  <a:buNone/>
                </a:pPr>
                <a:endParaRPr kumimoji="1" lang="en-US" altLang="zh-CN" b="0" dirty="0">
                  <a:solidFill>
                    <a:prstClr val="black"/>
                  </a:solidFill>
                </a:endParaRPr>
              </a:p>
              <a:p>
                <a:pPr marL="0" lvl="0" indent="0">
                  <a:buNone/>
                </a:pPr>
                <a:endParaRPr kumimoji="1" lang="en-US" altLang="zh-CN" b="0" dirty="0">
                  <a:solidFill>
                    <a:prstClr val="black"/>
                  </a:solidFill>
                </a:endParaRPr>
              </a:p>
              <a:p>
                <a:pPr marL="0" lvl="0" indent="0">
                  <a:buNone/>
                </a:pPr>
                <a:endParaRPr kumimoji="1" lang="en-US" altLang="zh-CN" b="0" dirty="0">
                  <a:solidFill>
                    <a:prstClr val="black"/>
                  </a:solidFill>
                </a:endParaRPr>
              </a:p>
              <a:p>
                <a:pPr marL="0" lvl="0" indent="0">
                  <a:buNone/>
                </a:pPr>
                <a:r>
                  <a:rPr kumimoji="1" lang="zh-CN" altLang="en-US" b="0" dirty="0">
                    <a:solidFill>
                      <a:prstClr val="black"/>
                    </a:solidFill>
                  </a:rPr>
                  <a:t>式中：</a:t>
                </a:r>
                <a14:m>
                  <m:oMath xmlns:m="http://schemas.openxmlformats.org/officeDocument/2006/math">
                    <m:sSub>
                      <m:sSubPr>
                        <m:ctrlPr>
                          <a:rPr kumimoji="1" lang="en-US" altLang="zh-CN" b="0" i="1" smtClean="0">
                            <a:solidFill>
                              <a:prstClr val="black"/>
                            </a:solidFill>
                            <a:latin typeface="Cambria Math" panose="02040503050406030204" pitchFamily="18" charset="0"/>
                          </a:rPr>
                        </m:ctrlPr>
                      </m:sSubPr>
                      <m:e>
                        <m:r>
                          <a:rPr kumimoji="1" lang="en-US" altLang="zh-CN" b="0" i="1" smtClean="0">
                            <a:solidFill>
                              <a:prstClr val="black"/>
                            </a:solidFill>
                            <a:latin typeface="Cambria Math" panose="02040503050406030204" pitchFamily="18" charset="0"/>
                          </a:rPr>
                          <m:t>𝐷</m:t>
                        </m:r>
                      </m:e>
                      <m:sub>
                        <m:r>
                          <a:rPr kumimoji="1" lang="en-US" altLang="zh-CN" b="0" i="1" smtClean="0">
                            <a:solidFill>
                              <a:prstClr val="black"/>
                            </a:solidFill>
                            <a:latin typeface="Cambria Math" panose="02040503050406030204" pitchFamily="18" charset="0"/>
                          </a:rPr>
                          <m:t>𝑘</m:t>
                        </m:r>
                        <m:r>
                          <a:rPr kumimoji="1" lang="en-US" altLang="zh-CN" b="0" i="1" smtClean="0">
                            <a:solidFill>
                              <a:prstClr val="black"/>
                            </a:solidFill>
                            <a:latin typeface="Cambria Math" panose="02040503050406030204" pitchFamily="18" charset="0"/>
                          </a:rPr>
                          <m:t>,</m:t>
                        </m:r>
                        <m:r>
                          <a:rPr kumimoji="1" lang="en-US" altLang="zh-CN" b="0" i="1" smtClean="0">
                            <a:solidFill>
                              <a:prstClr val="black"/>
                            </a:solidFill>
                            <a:latin typeface="Cambria Math" panose="02040503050406030204" pitchFamily="18" charset="0"/>
                          </a:rPr>
                          <m:t>h</m:t>
                        </m:r>
                      </m:sub>
                    </m:sSub>
                  </m:oMath>
                </a14:m>
                <a:r>
                  <a:rPr kumimoji="1" lang="en-US" altLang="zh-CN" b="0" dirty="0">
                    <a:solidFill>
                      <a:prstClr val="black"/>
                    </a:solidFill>
                  </a:rPr>
                  <a:t>(x</a:t>
                </a:r>
                <a:r>
                  <a:rPr kumimoji="1" lang="zh-CN" altLang="en-US" b="0" dirty="0">
                    <a:solidFill>
                      <a:prstClr val="black"/>
                    </a:solidFill>
                  </a:rPr>
                  <a:t>，</a:t>
                </a:r>
                <a:r>
                  <a:rPr kumimoji="1" lang="en-US" altLang="zh-CN" b="0" dirty="0">
                    <a:solidFill>
                      <a:prstClr val="black"/>
                    </a:solidFill>
                  </a:rPr>
                  <a:t>y)</a:t>
                </a:r>
                <a:r>
                  <a:rPr kumimoji="1" lang="zh-CN" altLang="en-US" b="0" dirty="0">
                    <a:solidFill>
                      <a:prstClr val="black"/>
                    </a:solidFill>
                  </a:rPr>
                  <a:t>为该点水平方向差值；</a:t>
                </a:r>
                <a14:m>
                  <m:oMath xmlns:m="http://schemas.openxmlformats.org/officeDocument/2006/math">
                    <m:sSub>
                      <m:sSubPr>
                        <m:ctrlPr>
                          <a:rPr kumimoji="1" lang="en-US" altLang="zh-CN" b="0" i="1">
                            <a:solidFill>
                              <a:prstClr val="black"/>
                            </a:solidFill>
                            <a:latin typeface="Cambria Math" panose="02040503050406030204" pitchFamily="18" charset="0"/>
                          </a:rPr>
                        </m:ctrlPr>
                      </m:sSubPr>
                      <m:e>
                        <m:r>
                          <a:rPr kumimoji="1" lang="en-US" altLang="zh-CN" b="0" i="1">
                            <a:solidFill>
                              <a:prstClr val="black"/>
                            </a:solidFill>
                            <a:latin typeface="Cambria Math" panose="02040503050406030204" pitchFamily="18" charset="0"/>
                          </a:rPr>
                          <m:t>𝐷</m:t>
                        </m:r>
                      </m:e>
                      <m:sub>
                        <m:r>
                          <a:rPr kumimoji="1" lang="en-US" altLang="zh-CN" b="0" i="1">
                            <a:solidFill>
                              <a:prstClr val="black"/>
                            </a:solidFill>
                            <a:latin typeface="Cambria Math" panose="02040503050406030204" pitchFamily="18" charset="0"/>
                          </a:rPr>
                          <m:t>𝑘</m:t>
                        </m:r>
                        <m:r>
                          <a:rPr kumimoji="1" lang="en-US" altLang="zh-CN" b="0" i="1">
                            <a:solidFill>
                              <a:prstClr val="black"/>
                            </a:solidFill>
                            <a:latin typeface="Cambria Math" panose="02040503050406030204" pitchFamily="18" charset="0"/>
                          </a:rPr>
                          <m:t>,</m:t>
                        </m:r>
                        <m:r>
                          <a:rPr kumimoji="1" lang="en-US" altLang="zh-CN" b="0" i="1" smtClean="0">
                            <a:solidFill>
                              <a:prstClr val="black"/>
                            </a:solidFill>
                            <a:latin typeface="Cambria Math" panose="02040503050406030204" pitchFamily="18" charset="0"/>
                          </a:rPr>
                          <m:t>𝑣</m:t>
                        </m:r>
                      </m:sub>
                    </m:sSub>
                  </m:oMath>
                </a14:m>
                <a:r>
                  <a:rPr kumimoji="1" lang="en-US" altLang="zh-CN" b="0" dirty="0">
                    <a:solidFill>
                      <a:prstClr val="black"/>
                    </a:solidFill>
                  </a:rPr>
                  <a:t>(x</a:t>
                </a:r>
                <a:r>
                  <a:rPr kumimoji="1" lang="zh-CN" altLang="en-US" b="0" dirty="0">
                    <a:solidFill>
                      <a:prstClr val="black"/>
                    </a:solidFill>
                  </a:rPr>
                  <a:t>，</a:t>
                </a:r>
                <a:r>
                  <a:rPr kumimoji="1" lang="en-US" altLang="zh-CN" b="0" dirty="0">
                    <a:solidFill>
                      <a:prstClr val="black"/>
                    </a:solidFill>
                  </a:rPr>
                  <a:t>y)</a:t>
                </a:r>
                <a:r>
                  <a:rPr kumimoji="1" lang="zh-CN" altLang="en-US" b="0" dirty="0">
                    <a:solidFill>
                      <a:prstClr val="black"/>
                    </a:solidFill>
                  </a:rPr>
                  <a:t>为垂直方向差值。使得该点的</a:t>
                </a:r>
                <a14:m>
                  <m:oMath xmlns:m="http://schemas.openxmlformats.org/officeDocument/2006/math">
                    <m:sSub>
                      <m:sSubPr>
                        <m:ctrlPr>
                          <a:rPr kumimoji="1" lang="en-US" altLang="zh-CN" b="0" i="1">
                            <a:solidFill>
                              <a:prstClr val="black"/>
                            </a:solidFill>
                            <a:latin typeface="Cambria Math" panose="02040503050406030204" pitchFamily="18" charset="0"/>
                          </a:rPr>
                        </m:ctrlPr>
                      </m:sSubPr>
                      <m:e>
                        <m:r>
                          <a:rPr kumimoji="1" lang="en-US" altLang="zh-CN" b="0" i="1">
                            <a:solidFill>
                              <a:prstClr val="black"/>
                            </a:solidFill>
                            <a:latin typeface="Cambria Math" panose="02040503050406030204" pitchFamily="18" charset="0"/>
                          </a:rPr>
                          <m:t>𝐷</m:t>
                        </m:r>
                      </m:e>
                      <m:sub>
                        <m:r>
                          <a:rPr kumimoji="1" lang="en-US" altLang="zh-CN" b="0" i="1">
                            <a:solidFill>
                              <a:prstClr val="black"/>
                            </a:solidFill>
                            <a:latin typeface="Cambria Math" panose="02040503050406030204" pitchFamily="18" charset="0"/>
                          </a:rPr>
                          <m:t>𝑘</m:t>
                        </m:r>
                        <m:r>
                          <a:rPr kumimoji="1" lang="en-US" altLang="zh-CN" b="0" i="1">
                            <a:solidFill>
                              <a:prstClr val="black"/>
                            </a:solidFill>
                            <a:latin typeface="Cambria Math" panose="02040503050406030204" pitchFamily="18" charset="0"/>
                          </a:rPr>
                          <m:t>,</m:t>
                        </m:r>
                        <m:r>
                          <a:rPr kumimoji="1" lang="en-US" altLang="zh-CN" b="0" i="1">
                            <a:solidFill>
                              <a:prstClr val="black"/>
                            </a:solidFill>
                            <a:latin typeface="Cambria Math" panose="02040503050406030204" pitchFamily="18" charset="0"/>
                          </a:rPr>
                          <m:t>h</m:t>
                        </m:r>
                      </m:sub>
                    </m:sSub>
                  </m:oMath>
                </a14:m>
                <a:r>
                  <a:rPr kumimoji="1" lang="en-US" altLang="zh-CN" b="0" dirty="0">
                    <a:solidFill>
                      <a:prstClr val="black"/>
                    </a:solidFill>
                  </a:rPr>
                  <a:t>(x</a:t>
                </a:r>
                <a:r>
                  <a:rPr kumimoji="1" lang="zh-CN" altLang="en-US" b="0" dirty="0">
                    <a:solidFill>
                      <a:prstClr val="black"/>
                    </a:solidFill>
                  </a:rPr>
                  <a:t>，</a:t>
                </a:r>
                <a:r>
                  <a:rPr kumimoji="1" lang="en-US" altLang="zh-CN" b="0" dirty="0">
                    <a:solidFill>
                      <a:prstClr val="black"/>
                    </a:solidFill>
                  </a:rPr>
                  <a:t>y)</a:t>
                </a:r>
                <a:r>
                  <a:rPr kumimoji="1" lang="zh-CN" altLang="en-US" b="0" dirty="0">
                    <a:solidFill>
                      <a:prstClr val="black"/>
                    </a:solidFill>
                  </a:rPr>
                  <a:t>或</a:t>
                </a:r>
                <a14:m>
                  <m:oMath xmlns:m="http://schemas.openxmlformats.org/officeDocument/2006/math">
                    <m:sSub>
                      <m:sSubPr>
                        <m:ctrlPr>
                          <a:rPr kumimoji="1" lang="en-US" altLang="zh-CN" b="0" i="1">
                            <a:solidFill>
                              <a:prstClr val="black"/>
                            </a:solidFill>
                            <a:latin typeface="Cambria Math" panose="02040503050406030204" pitchFamily="18" charset="0"/>
                          </a:rPr>
                        </m:ctrlPr>
                      </m:sSubPr>
                      <m:e>
                        <m:r>
                          <a:rPr kumimoji="1" lang="en-US" altLang="zh-CN" b="0" i="1">
                            <a:solidFill>
                              <a:prstClr val="black"/>
                            </a:solidFill>
                            <a:latin typeface="Cambria Math" panose="02040503050406030204" pitchFamily="18" charset="0"/>
                          </a:rPr>
                          <m:t>𝐷</m:t>
                        </m:r>
                      </m:e>
                      <m:sub>
                        <m:r>
                          <a:rPr kumimoji="1" lang="en-US" altLang="zh-CN" b="0" i="1">
                            <a:solidFill>
                              <a:prstClr val="black"/>
                            </a:solidFill>
                            <a:latin typeface="Cambria Math" panose="02040503050406030204" pitchFamily="18" charset="0"/>
                          </a:rPr>
                          <m:t>𝑘</m:t>
                        </m:r>
                        <m:r>
                          <a:rPr kumimoji="1" lang="en-US" altLang="zh-CN" b="0" i="1">
                            <a:solidFill>
                              <a:prstClr val="black"/>
                            </a:solidFill>
                            <a:latin typeface="Cambria Math" panose="02040503050406030204" pitchFamily="18" charset="0"/>
                          </a:rPr>
                          <m:t>,</m:t>
                        </m:r>
                        <m:r>
                          <a:rPr kumimoji="1" lang="en-US" altLang="zh-CN" b="0" i="1">
                            <a:solidFill>
                              <a:prstClr val="black"/>
                            </a:solidFill>
                            <a:latin typeface="Cambria Math" panose="02040503050406030204" pitchFamily="18" charset="0"/>
                          </a:rPr>
                          <m:t>𝑣</m:t>
                        </m:r>
                      </m:sub>
                    </m:sSub>
                  </m:oMath>
                </a14:m>
                <a:r>
                  <a:rPr kumimoji="1" lang="en-US" altLang="zh-CN" b="0" dirty="0">
                    <a:solidFill>
                      <a:prstClr val="black"/>
                    </a:solidFill>
                  </a:rPr>
                  <a:t>(x</a:t>
                </a:r>
                <a:r>
                  <a:rPr kumimoji="1" lang="zh-CN" altLang="en-US" b="0" dirty="0">
                    <a:solidFill>
                      <a:prstClr val="black"/>
                    </a:solidFill>
                  </a:rPr>
                  <a:t>，</a:t>
                </a:r>
                <a:r>
                  <a:rPr kumimoji="1" lang="en-US" altLang="zh-CN" b="0" dirty="0">
                    <a:solidFill>
                      <a:prstClr val="black"/>
                    </a:solidFill>
                  </a:rPr>
                  <a:t>y)</a:t>
                </a:r>
                <a:r>
                  <a:rPr kumimoji="1" lang="zh-CN" altLang="en-US" b="0" dirty="0">
                    <a:solidFill>
                      <a:prstClr val="black"/>
                    </a:solidFill>
                  </a:rPr>
                  <a:t>取得最大值的</a:t>
                </a:r>
                <a:r>
                  <a:rPr kumimoji="1" lang="en-US" altLang="zh-CN" b="0" dirty="0">
                    <a:solidFill>
                      <a:prstClr val="black"/>
                    </a:solidFill>
                  </a:rPr>
                  <a:t>k(</a:t>
                </a:r>
                <a:r>
                  <a:rPr kumimoji="1" lang="zh-CN" altLang="en-US" b="0" dirty="0">
                    <a:solidFill>
                      <a:prstClr val="black"/>
                    </a:solidFill>
                  </a:rPr>
                  <a:t>记为</a:t>
                </a:r>
                <a14:m>
                  <m:oMath xmlns:m="http://schemas.openxmlformats.org/officeDocument/2006/math">
                    <m:sSub>
                      <m:sSubPr>
                        <m:ctrlPr>
                          <a:rPr kumimoji="1" lang="en-US" altLang="zh-CN" b="0" i="1" smtClean="0">
                            <a:solidFill>
                              <a:prstClr val="black"/>
                            </a:solidFill>
                            <a:latin typeface="Cambria Math" panose="02040503050406030204" pitchFamily="18" charset="0"/>
                          </a:rPr>
                        </m:ctrlPr>
                      </m:sSubPr>
                      <m:e>
                        <m:r>
                          <a:rPr kumimoji="1" lang="en-US" altLang="zh-CN" b="0" i="1" smtClean="0">
                            <a:solidFill>
                              <a:prstClr val="black"/>
                            </a:solidFill>
                            <a:latin typeface="Cambria Math" panose="02040503050406030204" pitchFamily="18" charset="0"/>
                          </a:rPr>
                          <m:t>𝑘</m:t>
                        </m:r>
                      </m:e>
                      <m:sub>
                        <m:r>
                          <a:rPr kumimoji="1" lang="en-US" altLang="zh-CN" b="0" i="1" smtClean="0">
                            <a:solidFill>
                              <a:prstClr val="black"/>
                            </a:solidFill>
                            <a:latin typeface="Cambria Math" panose="02040503050406030204" pitchFamily="18" charset="0"/>
                          </a:rPr>
                          <m:t>𝑜𝑝𝑡</m:t>
                        </m:r>
                      </m:sub>
                    </m:sSub>
                  </m:oMath>
                </a14:m>
                <a:r>
                  <a:rPr kumimoji="1" lang="en-US" altLang="zh-CN" b="0" dirty="0">
                    <a:solidFill>
                      <a:prstClr val="black"/>
                    </a:solidFill>
                  </a:rPr>
                  <a:t>)</a:t>
                </a:r>
                <a:r>
                  <a:rPr kumimoji="1" lang="zh-CN" altLang="en-US" b="0" dirty="0">
                    <a:solidFill>
                      <a:prstClr val="black"/>
                    </a:solidFill>
                  </a:rPr>
                  <a:t>，那么该点的最佳邻域尺度记为</a:t>
                </a:r>
                <a14:m>
                  <m:oMath xmlns:m="http://schemas.openxmlformats.org/officeDocument/2006/math">
                    <m:sSub>
                      <m:sSubPr>
                        <m:ctrlPr>
                          <a:rPr kumimoji="1" lang="en-US" altLang="zh-CN" b="0" i="1" smtClean="0">
                            <a:solidFill>
                              <a:prstClr val="black"/>
                            </a:solidFill>
                            <a:latin typeface="Cambria Math" panose="02040503050406030204" pitchFamily="18" charset="0"/>
                          </a:rPr>
                        </m:ctrlPr>
                      </m:sSubPr>
                      <m:e>
                        <m:r>
                          <a:rPr kumimoji="1" lang="en-US" altLang="zh-CN" b="0" i="1" smtClean="0">
                            <a:solidFill>
                              <a:prstClr val="black"/>
                            </a:solidFill>
                            <a:latin typeface="Cambria Math" panose="02040503050406030204" pitchFamily="18" charset="0"/>
                          </a:rPr>
                          <m:t>𝑆</m:t>
                        </m:r>
                      </m:e>
                      <m:sub>
                        <m:r>
                          <a:rPr kumimoji="1" lang="en-US" altLang="zh-CN" b="0" i="1" smtClean="0">
                            <a:solidFill>
                              <a:prstClr val="black"/>
                            </a:solidFill>
                            <a:latin typeface="Cambria Math" panose="02040503050406030204" pitchFamily="18" charset="0"/>
                          </a:rPr>
                          <m:t>𝑜𝑝𝑡</m:t>
                        </m:r>
                      </m:sub>
                    </m:sSub>
                  </m:oMath>
                </a14:m>
                <a:r>
                  <a:rPr kumimoji="1" lang="en-US" altLang="zh-CN" b="0" dirty="0">
                    <a:solidFill>
                      <a:prstClr val="black"/>
                    </a:solidFill>
                  </a:rPr>
                  <a:t>=</a:t>
                </a:r>
                <a14:m>
                  <m:oMath xmlns:m="http://schemas.openxmlformats.org/officeDocument/2006/math">
                    <m:sSup>
                      <m:sSupPr>
                        <m:ctrlPr>
                          <a:rPr kumimoji="1" lang="en-US" altLang="zh-CN" b="0" i="1" dirty="0" smtClean="0">
                            <a:solidFill>
                              <a:prstClr val="black"/>
                            </a:solidFill>
                            <a:latin typeface="Cambria Math" panose="02040503050406030204" pitchFamily="18" charset="0"/>
                          </a:rPr>
                        </m:ctrlPr>
                      </m:sSupPr>
                      <m:e>
                        <m:r>
                          <a:rPr kumimoji="1" lang="en-US" altLang="zh-CN" b="0" i="1" dirty="0" smtClean="0">
                            <a:solidFill>
                              <a:prstClr val="black"/>
                            </a:solidFill>
                            <a:latin typeface="Cambria Math" panose="02040503050406030204" pitchFamily="18" charset="0"/>
                          </a:rPr>
                          <m:t>2</m:t>
                        </m:r>
                      </m:e>
                      <m:sup>
                        <m:sSub>
                          <m:sSubPr>
                            <m:ctrlPr>
                              <a:rPr kumimoji="1" lang="en-US" altLang="zh-CN" b="0" i="1">
                                <a:solidFill>
                                  <a:prstClr val="black"/>
                                </a:solidFill>
                                <a:latin typeface="Cambria Math" panose="02040503050406030204" pitchFamily="18" charset="0"/>
                              </a:rPr>
                            </m:ctrlPr>
                          </m:sSubPr>
                          <m:e>
                            <m:r>
                              <a:rPr kumimoji="1" lang="en-US" altLang="zh-CN" b="0" i="1">
                                <a:solidFill>
                                  <a:prstClr val="black"/>
                                </a:solidFill>
                                <a:latin typeface="Cambria Math" panose="02040503050406030204" pitchFamily="18" charset="0"/>
                              </a:rPr>
                              <m:t>𝑘</m:t>
                            </m:r>
                          </m:e>
                          <m:sub>
                            <m:r>
                              <a:rPr kumimoji="1" lang="en-US" altLang="zh-CN" b="0" i="1">
                                <a:solidFill>
                                  <a:prstClr val="black"/>
                                </a:solidFill>
                                <a:latin typeface="Cambria Math" panose="02040503050406030204" pitchFamily="18" charset="0"/>
                              </a:rPr>
                              <m:t>𝑜𝑝𝑡</m:t>
                            </m:r>
                          </m:sub>
                        </m:sSub>
                      </m:sup>
                    </m:sSup>
                  </m:oMath>
                </a14:m>
                <a:r>
                  <a:rPr kumimoji="1" lang="zh-CN" altLang="en-US" b="0" dirty="0">
                    <a:solidFill>
                      <a:prstClr val="black"/>
                    </a:solidFill>
                  </a:rPr>
                  <a:t>。</a:t>
                </a:r>
                <a:endParaRPr kumimoji="1" lang="en-US" altLang="zh-CN" b="0" dirty="0">
                  <a:solidFill>
                    <a:prstClr val="black"/>
                  </a:solidFill>
                </a:endParaRPr>
              </a:p>
              <a:p>
                <a:pPr marL="0" indent="0">
                  <a:buNone/>
                </a:pPr>
                <a:endParaRPr kumimoji="1" lang="en-US" altLang="zh-CN" b="0" dirty="0"/>
              </a:p>
            </p:txBody>
          </p:sp>
        </mc:Choice>
        <mc:Fallback xmlns="">
          <p:sp>
            <p:nvSpPr>
              <p:cNvPr id="3" name="内容占位符 2">
                <a:extLst>
                  <a:ext uri="{FF2B5EF4-FFF2-40B4-BE49-F238E27FC236}">
                    <a16:creationId xmlns="" xmlns:a16="http://schemas.microsoft.com/office/drawing/2014/main" id="{910293A5-CFC4-4AC9-982B-6D63E53C1E6C}"/>
                  </a:ext>
                </a:extLst>
              </p:cNvPr>
              <p:cNvSpPr>
                <a:spLocks noGrp="1" noRot="1" noChangeAspect="1" noMove="1" noResize="1" noEditPoints="1" noAdjustHandles="1" noChangeArrowheads="1" noChangeShapeType="1" noTextEdit="1"/>
              </p:cNvSpPr>
              <p:nvPr>
                <p:ph idx="1"/>
              </p:nvPr>
            </p:nvSpPr>
            <p:spPr>
              <a:xfrm>
                <a:off x="539750" y="1196980"/>
                <a:ext cx="7848600" cy="5400371"/>
              </a:xfrm>
              <a:blipFill rotWithShape="0">
                <a:blip r:embed="rId2"/>
                <a:stretch>
                  <a:fillRect l="-1010"/>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0" y="2954190"/>
            <a:ext cx="6515100" cy="942975"/>
          </a:xfrm>
          <a:prstGeom prst="rect">
            <a:avLst/>
          </a:prstGeom>
        </p:spPr>
      </p:pic>
    </p:spTree>
    <p:extLst>
      <p:ext uri="{BB962C8B-B14F-4D97-AF65-F5344CB8AC3E}">
        <p14:creationId xmlns:p14="http://schemas.microsoft.com/office/powerpoint/2010/main" val="2965737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marL="0" lvl="0" indent="0">
                  <a:buNone/>
                </a:pPr>
                <a:r>
                  <a:rPr kumimoji="1" lang="en-US" altLang="zh-CN" sz="2200" dirty="0">
                    <a:solidFill>
                      <a:prstClr val="black"/>
                    </a:solidFill>
                  </a:rPr>
                  <a:t>3.</a:t>
                </a:r>
                <a:r>
                  <a:rPr kumimoji="1" lang="zh-CN" altLang="en-US" sz="2200" dirty="0">
                    <a:solidFill>
                      <a:prstClr val="black"/>
                    </a:solidFill>
                  </a:rPr>
                  <a:t>基于 </a:t>
                </a:r>
                <a:r>
                  <a:rPr kumimoji="1" lang="en-US" altLang="zh-CN" sz="2200" dirty="0">
                    <a:solidFill>
                      <a:prstClr val="black"/>
                    </a:solidFill>
                  </a:rPr>
                  <a:t>Tamura</a:t>
                </a:r>
                <a:r>
                  <a:rPr kumimoji="1" lang="zh-CN" altLang="en-US" sz="2200" dirty="0">
                    <a:solidFill>
                      <a:prstClr val="black"/>
                    </a:solidFill>
                  </a:rPr>
                  <a:t>方法的纹理特征提取</a:t>
                </a:r>
                <a:endParaRPr kumimoji="1" lang="en-US" altLang="zh-CN" sz="2200" dirty="0">
                  <a:solidFill>
                    <a:prstClr val="black"/>
                  </a:solidFill>
                </a:endParaRPr>
              </a:p>
              <a:p>
                <a:pPr marL="0" lvl="0" indent="0">
                  <a:buNone/>
                </a:pPr>
                <a:r>
                  <a:rPr kumimoji="1" lang="zh-CN" altLang="en-US" b="0" dirty="0">
                    <a:solidFill>
                      <a:prstClr val="black"/>
                    </a:solidFill>
                  </a:rPr>
                  <a:t>粗糙度值</a:t>
                </a:r>
                <a14:m>
                  <m:oMath xmlns:m="http://schemas.openxmlformats.org/officeDocument/2006/math">
                    <m:sSub>
                      <m:sSubPr>
                        <m:ctrlPr>
                          <a:rPr kumimoji="1" lang="en-US" altLang="zh-CN" b="0" i="1">
                            <a:solidFill>
                              <a:prstClr val="black"/>
                            </a:solidFill>
                            <a:latin typeface="Cambria Math" panose="02040503050406030204" pitchFamily="18" charset="0"/>
                          </a:rPr>
                        </m:ctrlPr>
                      </m:sSubPr>
                      <m:e>
                        <m:r>
                          <a:rPr kumimoji="1" lang="en-US" altLang="zh-CN" b="0" i="1">
                            <a:solidFill>
                              <a:prstClr val="black"/>
                            </a:solidFill>
                            <a:latin typeface="Cambria Math" panose="02040503050406030204" pitchFamily="18" charset="0"/>
                          </a:rPr>
                          <m:t>𝐹</m:t>
                        </m:r>
                      </m:e>
                      <m:sub>
                        <m:r>
                          <a:rPr kumimoji="1" lang="en-US" altLang="zh-CN" b="0" i="1">
                            <a:solidFill>
                              <a:prstClr val="black"/>
                            </a:solidFill>
                            <a:latin typeface="Cambria Math" panose="02040503050406030204" pitchFamily="18" charset="0"/>
                          </a:rPr>
                          <m:t>𝑐𝑟𝑠</m:t>
                        </m:r>
                      </m:sub>
                    </m:sSub>
                  </m:oMath>
                </a14:m>
                <a:r>
                  <a:rPr kumimoji="1" lang="zh-CN" altLang="en-US" b="0" dirty="0">
                    <a:solidFill>
                      <a:prstClr val="black"/>
                    </a:solidFill>
                  </a:rPr>
                  <a:t>的定义为</a:t>
                </a:r>
                <a:endParaRPr kumimoji="1" lang="en-US" altLang="zh-CN" b="0" dirty="0">
                  <a:solidFill>
                    <a:prstClr val="black"/>
                  </a:solidFill>
                </a:endParaRPr>
              </a:p>
              <a:p>
                <a:pPr marL="0" lvl="0" indent="0" algn="ctr">
                  <a:buNone/>
                </a:pPr>
                <a14:m>
                  <m:oMath xmlns:m="http://schemas.openxmlformats.org/officeDocument/2006/math">
                    <m:sSub>
                      <m:sSubPr>
                        <m:ctrlPr>
                          <a:rPr kumimoji="1" lang="en-US" altLang="zh-CN" sz="2800" b="0" i="1" smtClean="0">
                            <a:solidFill>
                              <a:prstClr val="black"/>
                            </a:solidFill>
                            <a:latin typeface="Cambria Math" panose="02040503050406030204" pitchFamily="18" charset="0"/>
                          </a:rPr>
                        </m:ctrlPr>
                      </m:sSubPr>
                      <m:e>
                        <m:r>
                          <a:rPr kumimoji="1" lang="en-US" altLang="zh-CN" sz="2800" b="0" i="1" smtClean="0">
                            <a:solidFill>
                              <a:prstClr val="black"/>
                            </a:solidFill>
                            <a:latin typeface="Cambria Math" panose="02040503050406030204" pitchFamily="18" charset="0"/>
                          </a:rPr>
                          <m:t>𝐹</m:t>
                        </m:r>
                      </m:e>
                      <m:sub>
                        <m:r>
                          <m:rPr>
                            <m:sty m:val="p"/>
                          </m:rPr>
                          <a:rPr kumimoji="1" lang="en-US" altLang="zh-CN" sz="2800" b="0" i="1">
                            <a:solidFill>
                              <a:prstClr val="black"/>
                            </a:solidFill>
                            <a:latin typeface="Cambria Math" panose="02040503050406030204" pitchFamily="18" charset="0"/>
                          </a:rPr>
                          <m:t>crs</m:t>
                        </m:r>
                      </m:sub>
                    </m:sSub>
                  </m:oMath>
                </a14:m>
                <a:r>
                  <a:rPr kumimoji="1" lang="en-US" altLang="zh-CN" sz="2800" b="0" dirty="0">
                    <a:solidFill>
                      <a:prstClr val="black"/>
                    </a:solidFill>
                  </a:rPr>
                  <a:t>=</a:t>
                </a:r>
                <a14:m>
                  <m:oMath xmlns:m="http://schemas.openxmlformats.org/officeDocument/2006/math">
                    <m:f>
                      <m:fPr>
                        <m:ctrlPr>
                          <a:rPr kumimoji="1" lang="en-US" altLang="zh-CN" sz="2800" b="0" i="1" dirty="0" smtClean="0">
                            <a:solidFill>
                              <a:prstClr val="black"/>
                            </a:solidFill>
                            <a:latin typeface="Cambria Math" panose="02040503050406030204" pitchFamily="18" charset="0"/>
                          </a:rPr>
                        </m:ctrlPr>
                      </m:fPr>
                      <m:num>
                        <m:r>
                          <a:rPr kumimoji="1" lang="en-US" altLang="zh-CN" sz="2800" b="0" i="1" dirty="0" smtClean="0">
                            <a:solidFill>
                              <a:prstClr val="black"/>
                            </a:solidFill>
                            <a:latin typeface="Cambria Math" panose="02040503050406030204" pitchFamily="18" charset="0"/>
                          </a:rPr>
                          <m:t>1</m:t>
                        </m:r>
                      </m:num>
                      <m:den>
                        <m:r>
                          <m:rPr>
                            <m:nor/>
                          </m:rPr>
                          <a:rPr kumimoji="1" lang="en-US" altLang="zh-CN" sz="2800" b="0" i="0" dirty="0" smtClean="0">
                            <a:solidFill>
                              <a:prstClr val="black"/>
                            </a:solidFill>
                            <a:latin typeface="Cambria Math" panose="02040503050406030204" pitchFamily="18" charset="0"/>
                          </a:rPr>
                          <m:t>m</m:t>
                        </m:r>
                        <m:r>
                          <a:rPr kumimoji="1" lang="en-US" altLang="zh-CN" sz="2800" b="0" i="1">
                            <a:solidFill>
                              <a:prstClr val="black"/>
                            </a:solidFill>
                            <a:latin typeface="Cambria Math" panose="02040503050406030204" pitchFamily="18" charset="0"/>
                            <a:ea typeface="Cambria Math" panose="02040503050406030204" pitchFamily="18" charset="0"/>
                          </a:rPr>
                          <m:t>×</m:t>
                        </m:r>
                        <m:r>
                          <a:rPr kumimoji="1" lang="en-US" altLang="zh-CN" sz="2800" b="0" i="1" smtClean="0">
                            <a:solidFill>
                              <a:prstClr val="black"/>
                            </a:solidFill>
                            <a:latin typeface="Cambria Math" panose="02040503050406030204" pitchFamily="18" charset="0"/>
                            <a:ea typeface="Cambria Math" panose="02040503050406030204" pitchFamily="18" charset="0"/>
                          </a:rPr>
                          <m:t>𝑛</m:t>
                        </m:r>
                      </m:den>
                    </m:f>
                    <m:nary>
                      <m:naryPr>
                        <m:chr m:val="∑"/>
                        <m:supHide m:val="on"/>
                        <m:ctrlPr>
                          <a:rPr kumimoji="1" lang="en-US" altLang="zh-CN" sz="2800" b="0" i="1" dirty="0" smtClean="0">
                            <a:solidFill>
                              <a:prstClr val="black"/>
                            </a:solidFill>
                            <a:latin typeface="Cambria Math" panose="02040503050406030204" pitchFamily="18" charset="0"/>
                          </a:rPr>
                        </m:ctrlPr>
                      </m:naryPr>
                      <m:sub>
                        <m:r>
                          <m:rPr>
                            <m:sty m:val="p"/>
                            <m:brk m:alnAt="7"/>
                          </m:rPr>
                          <a:rPr kumimoji="1" lang="en-US" altLang="zh-CN" sz="2800" b="0" i="1" dirty="0">
                            <a:solidFill>
                              <a:prstClr val="black"/>
                            </a:solidFill>
                            <a:latin typeface="Cambria Math" panose="02040503050406030204" pitchFamily="18" charset="0"/>
                          </a:rPr>
                          <m:t>x</m:t>
                        </m:r>
                      </m:sub>
                      <m:sup/>
                      <m:e>
                        <m:nary>
                          <m:naryPr>
                            <m:chr m:val="∑"/>
                            <m:supHide m:val="on"/>
                            <m:ctrlPr>
                              <a:rPr kumimoji="1" lang="en-US" altLang="zh-CN" sz="2800" b="0" i="1" dirty="0">
                                <a:solidFill>
                                  <a:prstClr val="black"/>
                                </a:solidFill>
                                <a:latin typeface="Cambria Math" panose="02040503050406030204" pitchFamily="18" charset="0"/>
                              </a:rPr>
                            </m:ctrlPr>
                          </m:naryPr>
                          <m:sub>
                            <m:r>
                              <m:rPr>
                                <m:brk m:alnAt="7"/>
                              </m:rPr>
                              <a:rPr kumimoji="1" lang="en-US" altLang="zh-CN" sz="2800" b="0" i="1" dirty="0">
                                <a:solidFill>
                                  <a:prstClr val="black"/>
                                </a:solidFill>
                                <a:latin typeface="Cambria Math" panose="02040503050406030204" pitchFamily="18" charset="0"/>
                              </a:rPr>
                              <m:t>𝑦</m:t>
                            </m:r>
                          </m:sub>
                          <m:sup/>
                          <m:e>
                            <m:sSub>
                              <m:sSubPr>
                                <m:ctrlPr>
                                  <a:rPr kumimoji="1" lang="en-US" altLang="zh-CN" sz="2800" b="0" i="1" dirty="0">
                                    <a:solidFill>
                                      <a:prstClr val="black"/>
                                    </a:solidFill>
                                    <a:latin typeface="Cambria Math" panose="02040503050406030204" pitchFamily="18" charset="0"/>
                                  </a:rPr>
                                </m:ctrlPr>
                              </m:sSubPr>
                              <m:e>
                                <m:r>
                                  <a:rPr kumimoji="1" lang="en-US" altLang="zh-CN" sz="2800" b="0" i="1" dirty="0">
                                    <a:solidFill>
                                      <a:prstClr val="black"/>
                                    </a:solidFill>
                                    <a:latin typeface="Cambria Math" panose="02040503050406030204" pitchFamily="18" charset="0"/>
                                  </a:rPr>
                                  <m:t>𝑆</m:t>
                                </m:r>
                              </m:e>
                              <m:sub>
                                <m:r>
                                  <m:rPr>
                                    <m:sty m:val="p"/>
                                  </m:rPr>
                                  <a:rPr kumimoji="1" lang="en-US" altLang="zh-CN" sz="2800" b="0" i="1" dirty="0">
                                    <a:solidFill>
                                      <a:prstClr val="black"/>
                                    </a:solidFill>
                                    <a:latin typeface="Cambria Math" panose="02040503050406030204" pitchFamily="18" charset="0"/>
                                  </a:rPr>
                                  <m:t>opt</m:t>
                                </m:r>
                              </m:sub>
                            </m:sSub>
                            <m:r>
                              <a:rPr kumimoji="1" lang="en-US" altLang="zh-CN" sz="2800" b="0" i="1" dirty="0">
                                <a:solidFill>
                                  <a:prstClr val="black"/>
                                </a:solidFill>
                                <a:latin typeface="Cambria Math" panose="02040503050406030204" pitchFamily="18" charset="0"/>
                              </a:rPr>
                              <m:t>(</m:t>
                            </m:r>
                            <m:r>
                              <a:rPr kumimoji="1" lang="en-US" altLang="zh-CN" sz="2800" b="0" i="1" dirty="0">
                                <a:solidFill>
                                  <a:prstClr val="black"/>
                                </a:solidFill>
                                <a:latin typeface="Cambria Math" panose="02040503050406030204" pitchFamily="18" charset="0"/>
                              </a:rPr>
                              <m:t>𝑥</m:t>
                            </m:r>
                            <m:r>
                              <a:rPr kumimoji="1" lang="en-US" altLang="zh-CN" sz="2800" b="0" i="1" dirty="0">
                                <a:solidFill>
                                  <a:prstClr val="black"/>
                                </a:solidFill>
                                <a:latin typeface="Cambria Math" panose="02040503050406030204" pitchFamily="18" charset="0"/>
                              </a:rPr>
                              <m:t>,</m:t>
                            </m:r>
                            <m:r>
                              <a:rPr kumimoji="1" lang="en-US" altLang="zh-CN" sz="2800" b="0" i="1" dirty="0">
                                <a:solidFill>
                                  <a:prstClr val="black"/>
                                </a:solidFill>
                                <a:latin typeface="Cambria Math" panose="02040503050406030204" pitchFamily="18" charset="0"/>
                              </a:rPr>
                              <m:t>𝑦</m:t>
                            </m:r>
                            <m:r>
                              <a:rPr kumimoji="1" lang="en-US" altLang="zh-CN" sz="2800" b="0" i="1" dirty="0">
                                <a:solidFill>
                                  <a:prstClr val="black"/>
                                </a:solidFill>
                                <a:latin typeface="Cambria Math" panose="02040503050406030204" pitchFamily="18" charset="0"/>
                              </a:rPr>
                              <m:t>)</m:t>
                            </m:r>
                          </m:e>
                        </m:nary>
                      </m:e>
                    </m:nary>
                  </m:oMath>
                </a14:m>
                <a:endParaRPr kumimoji="1" lang="en-US" altLang="zh-CN" sz="2400" b="0" dirty="0">
                  <a:solidFill>
                    <a:prstClr val="black"/>
                  </a:solidFill>
                </a:endParaRPr>
              </a:p>
              <a:p>
                <a:pPr marL="0" lvl="0" indent="0">
                  <a:buNone/>
                </a:pPr>
                <a:r>
                  <a:rPr kumimoji="1" lang="zh-CN" altLang="en-US" b="0" dirty="0">
                    <a:solidFill>
                      <a:prstClr val="black"/>
                    </a:solidFill>
                  </a:rPr>
                  <a:t>式中：</a:t>
                </a:r>
                <a:r>
                  <a:rPr kumimoji="1" lang="en-US" altLang="zh-CN" b="0" dirty="0">
                    <a:solidFill>
                      <a:prstClr val="black"/>
                    </a:solidFill>
                  </a:rPr>
                  <a:t>m</a:t>
                </a:r>
                <a14:m>
                  <m:oMath xmlns:m="http://schemas.openxmlformats.org/officeDocument/2006/math">
                    <m:r>
                      <a:rPr kumimoji="1" lang="en-US" altLang="zh-CN" b="0" i="1" smtClean="0">
                        <a:solidFill>
                          <a:prstClr val="black"/>
                        </a:solidFill>
                        <a:latin typeface="Cambria Math" panose="02040503050406030204" pitchFamily="18" charset="0"/>
                        <a:ea typeface="Cambria Math" panose="02040503050406030204" pitchFamily="18" charset="0"/>
                      </a:rPr>
                      <m:t>×</m:t>
                    </m:r>
                  </m:oMath>
                </a14:m>
                <a:r>
                  <a:rPr kumimoji="1" lang="en-US" altLang="zh-CN" b="0" dirty="0">
                    <a:solidFill>
                      <a:prstClr val="black"/>
                    </a:solidFill>
                  </a:rPr>
                  <a:t>n</a:t>
                </a:r>
                <a:r>
                  <a:rPr kumimoji="1" lang="zh-CN" altLang="en-US" b="0" dirty="0">
                    <a:solidFill>
                      <a:prstClr val="black"/>
                    </a:solidFill>
                  </a:rPr>
                  <a:t>为图像的像素总数。</a:t>
                </a:r>
                <a:endParaRPr kumimoji="1" lang="en-US" altLang="zh-CN" dirty="0">
                  <a:solidFill>
                    <a:prstClr val="black"/>
                  </a:solidFill>
                </a:endParaRPr>
              </a:p>
              <a:p>
                <a:pPr marL="0" indent="0">
                  <a:buNone/>
                </a:pPr>
                <a:endParaRPr kumimoji="1" lang="en-US" altLang="zh-CN" b="0" dirty="0"/>
              </a:p>
            </p:txBody>
          </p:sp>
        </mc:Choice>
        <mc:Fallback xmlns="">
          <p:sp>
            <p:nvSpPr>
              <p:cNvPr id="3" name="内容占位符 2">
                <a:extLst>
                  <a:ext uri="{FF2B5EF4-FFF2-40B4-BE49-F238E27FC236}">
                    <a16:creationId xmlns:a16="http://schemas.microsoft.com/office/drawing/2014/main" id="{910293A5-CFC4-4AC9-982B-6D63E53C1E6C}"/>
                  </a:ext>
                </a:extLst>
              </p:cNvPr>
              <p:cNvSpPr>
                <a:spLocks noGrp="1" noRot="1" noChangeAspect="1" noMove="1" noResize="1" noEditPoints="1" noAdjustHandles="1" noChangeArrowheads="1" noChangeShapeType="1" noTextEdit="1"/>
              </p:cNvSpPr>
              <p:nvPr>
                <p:ph idx="1"/>
              </p:nvPr>
            </p:nvSpPr>
            <p:spPr>
              <a:xfrm>
                <a:off x="539750" y="1196980"/>
                <a:ext cx="7848600" cy="5400371"/>
              </a:xfrm>
              <a:blipFill>
                <a:blip r:embed="rId2"/>
                <a:stretch>
                  <a:fillRect l="-10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2562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marL="0" lvl="0" indent="0">
                  <a:buNone/>
                </a:pPr>
                <a:r>
                  <a:rPr kumimoji="1" lang="en-US" altLang="zh-CN" sz="2200" dirty="0">
                    <a:solidFill>
                      <a:prstClr val="black"/>
                    </a:solidFill>
                  </a:rPr>
                  <a:t>3.</a:t>
                </a:r>
                <a:r>
                  <a:rPr kumimoji="1" lang="zh-CN" altLang="en-US" sz="2200" dirty="0">
                    <a:solidFill>
                      <a:prstClr val="black"/>
                    </a:solidFill>
                  </a:rPr>
                  <a:t>基于 </a:t>
                </a:r>
                <a:r>
                  <a:rPr kumimoji="1" lang="en-US" altLang="zh-CN" sz="2200" dirty="0">
                    <a:solidFill>
                      <a:prstClr val="black"/>
                    </a:solidFill>
                  </a:rPr>
                  <a:t>Tamura</a:t>
                </a:r>
                <a:r>
                  <a:rPr kumimoji="1" lang="zh-CN" altLang="en-US" sz="2200" dirty="0">
                    <a:solidFill>
                      <a:prstClr val="black"/>
                    </a:solidFill>
                  </a:rPr>
                  <a:t>方法的纹理特征提取</a:t>
                </a:r>
                <a:endParaRPr kumimoji="1" lang="en-US" altLang="zh-CN" sz="2200" dirty="0">
                  <a:solidFill>
                    <a:prstClr val="black"/>
                  </a:solidFill>
                </a:endParaRPr>
              </a:p>
              <a:p>
                <a:pPr marL="0" lvl="0" indent="0">
                  <a:buNone/>
                </a:pPr>
                <a:r>
                  <a:rPr kumimoji="1" lang="en-US" altLang="zh-CN" b="0" dirty="0">
                    <a:solidFill>
                      <a:prstClr val="black"/>
                    </a:solidFill>
                  </a:rPr>
                  <a:t>2)</a:t>
                </a:r>
                <a:r>
                  <a:rPr kumimoji="1" lang="zh-CN" altLang="en-US" b="0" dirty="0">
                    <a:solidFill>
                      <a:prstClr val="black"/>
                    </a:solidFill>
                  </a:rPr>
                  <a:t>对比度</a:t>
                </a:r>
              </a:p>
              <a:p>
                <a:pPr marL="0" lvl="0" indent="0">
                  <a:buNone/>
                </a:pPr>
                <a:r>
                  <a:rPr kumimoji="1" lang="zh-CN" altLang="en-US" b="0" dirty="0">
                    <a:solidFill>
                      <a:prstClr val="black"/>
                    </a:solidFill>
                  </a:rPr>
                  <a:t>对比度特征是用来表示图像灰度变化的动态范围，其定义如下：</a:t>
                </a:r>
                <a:endParaRPr kumimoji="1" lang="en-US" altLang="zh-CN" b="0" dirty="0">
                  <a:solidFill>
                    <a:prstClr val="black"/>
                  </a:solidFill>
                </a:endParaRPr>
              </a:p>
              <a:p>
                <a:pPr marL="0" lvl="0" indent="0" algn="ctr">
                  <a:buNone/>
                </a:pPr>
                <a14:m>
                  <m:oMath xmlns:m="http://schemas.openxmlformats.org/officeDocument/2006/math">
                    <m:sSub>
                      <m:sSubPr>
                        <m:ctrlPr>
                          <a:rPr kumimoji="1" lang="en-US" altLang="zh-CN" b="0" i="1" smtClean="0">
                            <a:solidFill>
                              <a:prstClr val="black"/>
                            </a:solidFill>
                            <a:latin typeface="Cambria Math" panose="02040503050406030204" pitchFamily="18" charset="0"/>
                          </a:rPr>
                        </m:ctrlPr>
                      </m:sSubPr>
                      <m:e>
                        <m:r>
                          <a:rPr kumimoji="1" lang="en-US" altLang="zh-CN" b="0" i="1" smtClean="0">
                            <a:solidFill>
                              <a:prstClr val="black"/>
                            </a:solidFill>
                            <a:latin typeface="Cambria Math" panose="02040503050406030204" pitchFamily="18" charset="0"/>
                          </a:rPr>
                          <m:t>𝐹</m:t>
                        </m:r>
                      </m:e>
                      <m:sub>
                        <m:r>
                          <m:rPr>
                            <m:sty m:val="p"/>
                          </m:rPr>
                          <a:rPr kumimoji="1" lang="en-US" altLang="zh-CN" b="0" i="1">
                            <a:solidFill>
                              <a:prstClr val="black"/>
                            </a:solidFill>
                            <a:latin typeface="Cambria Math" panose="02040503050406030204" pitchFamily="18" charset="0"/>
                          </a:rPr>
                          <m:t>con</m:t>
                        </m:r>
                      </m:sub>
                    </m:sSub>
                  </m:oMath>
                </a14:m>
                <a:r>
                  <a:rPr kumimoji="1" lang="en-US" altLang="zh-CN" b="0" dirty="0">
                    <a:solidFill>
                      <a:prstClr val="black"/>
                    </a:solidFill>
                  </a:rPr>
                  <a:t>=</a:t>
                </a:r>
                <a14:m>
                  <m:oMath xmlns:m="http://schemas.openxmlformats.org/officeDocument/2006/math">
                    <m:box>
                      <m:boxPr>
                        <m:ctrlPr>
                          <a:rPr kumimoji="1" lang="en-US" altLang="zh-CN" sz="2400" b="0" i="1" dirty="0" smtClean="0">
                            <a:solidFill>
                              <a:prstClr val="black"/>
                            </a:solidFill>
                            <a:latin typeface="Cambria Math" panose="02040503050406030204" pitchFamily="18" charset="0"/>
                          </a:rPr>
                        </m:ctrlPr>
                      </m:boxPr>
                      <m:e>
                        <m:argPr>
                          <m:argSz m:val="-1"/>
                        </m:argPr>
                        <m:f>
                          <m:fPr>
                            <m:ctrlPr>
                              <a:rPr kumimoji="1" lang="en-US" altLang="zh-CN" sz="2400" b="0" i="1" dirty="0" smtClean="0">
                                <a:solidFill>
                                  <a:prstClr val="black"/>
                                </a:solidFill>
                                <a:latin typeface="Cambria Math" panose="02040503050406030204" pitchFamily="18" charset="0"/>
                              </a:rPr>
                            </m:ctrlPr>
                          </m:fPr>
                          <m:num>
                            <m:r>
                              <a:rPr kumimoji="1" lang="zh-CN" altLang="en-US" sz="2400" b="0" i="1" dirty="0" smtClean="0">
                                <a:solidFill>
                                  <a:prstClr val="black"/>
                                </a:solidFill>
                                <a:latin typeface="Cambria Math" panose="02040503050406030204" pitchFamily="18" charset="0"/>
                              </a:rPr>
                              <m:t>𝜎</m:t>
                            </m:r>
                          </m:num>
                          <m:den>
                            <m:sSup>
                              <m:sSupPr>
                                <m:ctrlPr>
                                  <a:rPr kumimoji="1" lang="en-US" altLang="zh-CN" sz="2400" b="0" i="1" dirty="0" smtClean="0">
                                    <a:solidFill>
                                      <a:prstClr val="black"/>
                                    </a:solidFill>
                                    <a:latin typeface="Cambria Math" panose="02040503050406030204" pitchFamily="18" charset="0"/>
                                  </a:rPr>
                                </m:ctrlPr>
                              </m:sSupPr>
                              <m:e>
                                <m:r>
                                  <a:rPr kumimoji="1" lang="zh-CN" altLang="en-US" sz="2400" b="0" i="1" dirty="0">
                                    <a:solidFill>
                                      <a:prstClr val="black"/>
                                    </a:solidFill>
                                    <a:latin typeface="Cambria Math" panose="02040503050406030204" pitchFamily="18" charset="0"/>
                                  </a:rPr>
                                  <m:t>（</m:t>
                                </m:r>
                                <m:sSubSup>
                                  <m:sSubSupPr>
                                    <m:ctrlPr>
                                      <a:rPr kumimoji="1" lang="en-US" altLang="zh-CN" sz="2400" b="0" i="1" dirty="0" smtClean="0">
                                        <a:solidFill>
                                          <a:prstClr val="black"/>
                                        </a:solidFill>
                                        <a:latin typeface="Cambria Math" panose="02040503050406030204" pitchFamily="18" charset="0"/>
                                      </a:rPr>
                                    </m:ctrlPr>
                                  </m:sSubSupPr>
                                  <m:e>
                                    <m:r>
                                      <a:rPr kumimoji="1" lang="zh-CN" altLang="en-US" sz="2400" b="0" i="1" dirty="0" smtClean="0">
                                        <a:solidFill>
                                          <a:prstClr val="black"/>
                                        </a:solidFill>
                                        <a:latin typeface="Cambria Math" panose="02040503050406030204" pitchFamily="18" charset="0"/>
                                      </a:rPr>
                                      <m:t>𝛼</m:t>
                                    </m:r>
                                  </m:e>
                                  <m:sub>
                                    <m:r>
                                      <a:rPr kumimoji="1" lang="en-US" altLang="zh-CN" sz="2400" b="0" i="1" dirty="0" smtClean="0">
                                        <a:solidFill>
                                          <a:prstClr val="black"/>
                                        </a:solidFill>
                                        <a:latin typeface="Cambria Math" panose="02040503050406030204" pitchFamily="18" charset="0"/>
                                      </a:rPr>
                                      <m:t>4</m:t>
                                    </m:r>
                                  </m:sub>
                                  <m:sup/>
                                </m:sSubSup>
                                <m:r>
                                  <a:rPr kumimoji="1" lang="zh-CN" altLang="en-US" sz="2400" b="0" i="1" dirty="0">
                                    <a:solidFill>
                                      <a:prstClr val="black"/>
                                    </a:solidFill>
                                    <a:latin typeface="Cambria Math" panose="02040503050406030204" pitchFamily="18" charset="0"/>
                                  </a:rPr>
                                  <m:t>）</m:t>
                                </m:r>
                              </m:e>
                              <m:sup>
                                <m:r>
                                  <a:rPr kumimoji="1" lang="en-US" altLang="zh-CN" sz="2400" b="0" i="1" dirty="0" smtClean="0">
                                    <a:solidFill>
                                      <a:prstClr val="black"/>
                                    </a:solidFill>
                                    <a:latin typeface="Cambria Math" panose="02040503050406030204" pitchFamily="18" charset="0"/>
                                  </a:rPr>
                                  <m:t>0.25</m:t>
                                </m:r>
                              </m:sup>
                            </m:sSup>
                          </m:den>
                        </m:f>
                      </m:e>
                    </m:box>
                  </m:oMath>
                </a14:m>
                <a:endParaRPr kumimoji="1" lang="en-US" altLang="zh-CN" sz="2400" b="0" dirty="0">
                  <a:solidFill>
                    <a:prstClr val="black"/>
                  </a:solidFill>
                </a:endParaRPr>
              </a:p>
              <a:p>
                <a:pPr marL="0" indent="0">
                  <a:buNone/>
                </a:pPr>
                <a:r>
                  <a:rPr kumimoji="1" lang="zh-CN" altLang="en-US" b="0" dirty="0"/>
                  <a:t>式中：</a:t>
                </a:r>
                <a14:m>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𝛼</m:t>
                        </m:r>
                      </m:e>
                      <m:sub>
                        <m:r>
                          <a:rPr kumimoji="1" lang="en-US" altLang="zh-CN" b="0" i="1" smtClean="0">
                            <a:latin typeface="Cambria Math" panose="02040503050406030204" pitchFamily="18" charset="0"/>
                          </a:rPr>
                          <m:t>4</m:t>
                        </m:r>
                      </m:sub>
                    </m:sSub>
                  </m:oMath>
                </a14:m>
                <a:r>
                  <a:rPr kumimoji="1" lang="zh-CN" altLang="en-US" b="0" dirty="0"/>
                  <a:t>为图像灰度值的峰态；</a:t>
                </a:r>
                <a:r>
                  <a:rPr kumimoji="1" lang="en-US" altLang="zh-CN" b="0" dirty="0"/>
                  <a:t>σ</a:t>
                </a:r>
                <a:r>
                  <a:rPr kumimoji="1" lang="zh-CN" altLang="en-US" b="0" dirty="0"/>
                  <a:t>为图像灰度值的标准差。峰态的定义如下：</a:t>
                </a: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a:p>
                <a:pPr marL="0" indent="0">
                  <a:buNone/>
                </a:pPr>
                <a:r>
                  <a:rPr kumimoji="1" lang="zh-CN" altLang="en-US" b="0" dirty="0"/>
                  <a:t>式中；</a:t>
                </a:r>
                <a:r>
                  <a:rPr kumimoji="1" lang="en-US" altLang="zh-CN" b="0" dirty="0"/>
                  <a:t>μ</a:t>
                </a:r>
                <a:r>
                  <a:rPr kumimoji="1" lang="zh-CN" altLang="en-US" b="0" dirty="0"/>
                  <a:t>为图像灰度值的均值；</a:t>
                </a:r>
                <a:r>
                  <a:rPr kumimoji="1" lang="en-US" altLang="zh-CN" b="0" dirty="0"/>
                  <a:t>N</a:t>
                </a:r>
                <a:r>
                  <a:rPr kumimoji="1" lang="zh-CN" altLang="en-US" b="0" dirty="0"/>
                  <a:t>为像素总数。</a:t>
                </a:r>
                <a:endParaRPr kumimoji="1" lang="en-US" altLang="zh-CN" b="0" dirty="0"/>
              </a:p>
              <a:p>
                <a:pPr marL="0" indent="0">
                  <a:buNone/>
                </a:pPr>
                <a:endParaRPr kumimoji="1" lang="en-US" altLang="zh-CN" b="0" dirty="0"/>
              </a:p>
            </p:txBody>
          </p:sp>
        </mc:Choice>
        <mc:Fallback xmlns="">
          <p:sp>
            <p:nvSpPr>
              <p:cNvPr id="3" name="内容占位符 2">
                <a:extLst>
                  <a:ext uri="{FF2B5EF4-FFF2-40B4-BE49-F238E27FC236}">
                    <a16:creationId xmlns:a16="http://schemas.microsoft.com/office/drawing/2014/main" xmlns="" xmlns:a14="http://schemas.microsoft.com/office/drawing/2010/main" id="{910293A5-CFC4-4AC9-982B-6D63E53C1E6C}"/>
                  </a:ext>
                </a:extLst>
              </p:cNvPr>
              <p:cNvSpPr>
                <a:spLocks noGrp="1" noRot="1" noChangeAspect="1" noMove="1" noResize="1" noEditPoints="1" noAdjustHandles="1" noChangeArrowheads="1" noChangeShapeType="1" noTextEdit="1"/>
              </p:cNvSpPr>
              <p:nvPr>
                <p:ph idx="1"/>
              </p:nvPr>
            </p:nvSpPr>
            <p:spPr>
              <a:xfrm>
                <a:off x="539750" y="1196980"/>
                <a:ext cx="7848600" cy="5400371"/>
              </a:xfrm>
              <a:blipFill rotWithShape="0">
                <a:blip r:embed="rId2"/>
                <a:stretch>
                  <a:fillRect l="-1010" r="-3497"/>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9837" y="3789040"/>
            <a:ext cx="6448425" cy="1419225"/>
          </a:xfrm>
          <a:prstGeom prst="rect">
            <a:avLst/>
          </a:prstGeom>
        </p:spPr>
      </p:pic>
    </p:spTree>
    <p:extLst>
      <p:ext uri="{BB962C8B-B14F-4D97-AF65-F5344CB8AC3E}">
        <p14:creationId xmlns:p14="http://schemas.microsoft.com/office/powerpoint/2010/main" val="3724613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marL="0" lvl="0" indent="0">
                  <a:buNone/>
                </a:pPr>
                <a:r>
                  <a:rPr kumimoji="1" lang="en-US" altLang="zh-CN" sz="2200" dirty="0">
                    <a:solidFill>
                      <a:prstClr val="black"/>
                    </a:solidFill>
                  </a:rPr>
                  <a:t>3.</a:t>
                </a:r>
                <a:r>
                  <a:rPr kumimoji="1" lang="zh-CN" altLang="en-US" sz="2200" dirty="0">
                    <a:solidFill>
                      <a:prstClr val="black"/>
                    </a:solidFill>
                  </a:rPr>
                  <a:t>基于 </a:t>
                </a:r>
                <a:r>
                  <a:rPr kumimoji="1" lang="en-US" altLang="zh-CN" sz="2200" dirty="0">
                    <a:solidFill>
                      <a:prstClr val="black"/>
                    </a:solidFill>
                  </a:rPr>
                  <a:t>Tamura</a:t>
                </a:r>
                <a:r>
                  <a:rPr kumimoji="1" lang="zh-CN" altLang="en-US" sz="2200" dirty="0">
                    <a:solidFill>
                      <a:prstClr val="black"/>
                    </a:solidFill>
                  </a:rPr>
                  <a:t>方法的纹理特征提取</a:t>
                </a:r>
                <a:endParaRPr kumimoji="1" lang="en-US" altLang="zh-CN" sz="2200" dirty="0">
                  <a:solidFill>
                    <a:prstClr val="black"/>
                  </a:solidFill>
                </a:endParaRPr>
              </a:p>
              <a:p>
                <a:pPr marL="0" lvl="0" indent="0">
                  <a:buNone/>
                </a:pPr>
                <a:r>
                  <a:rPr kumimoji="1" lang="zh-CN" altLang="en-US" b="0" dirty="0">
                    <a:solidFill>
                      <a:prstClr val="black"/>
                    </a:solidFill>
                  </a:rPr>
                  <a:t>       为了更方便地对图像建立对比度直方图，需要对每个像素的邻域进行对比度计算。邻域大小按照粗糙度特征提取中求出的</a:t>
                </a:r>
                <a14:m>
                  <m:oMath xmlns:m="http://schemas.openxmlformats.org/officeDocument/2006/math">
                    <m:sSub>
                      <m:sSubPr>
                        <m:ctrlPr>
                          <a:rPr kumimoji="1" lang="en-US" altLang="zh-CN" b="0" i="1">
                            <a:solidFill>
                              <a:prstClr val="black"/>
                            </a:solidFill>
                            <a:latin typeface="Cambria Math" panose="02040503050406030204" pitchFamily="18" charset="0"/>
                          </a:rPr>
                        </m:ctrlPr>
                      </m:sSubPr>
                      <m:e>
                        <m:r>
                          <a:rPr kumimoji="1" lang="en-US" altLang="zh-CN" b="0" i="1">
                            <a:solidFill>
                              <a:prstClr val="black"/>
                            </a:solidFill>
                            <a:latin typeface="Cambria Math" panose="02040503050406030204" pitchFamily="18" charset="0"/>
                          </a:rPr>
                          <m:t>𝐹</m:t>
                        </m:r>
                      </m:e>
                      <m:sub>
                        <m:r>
                          <a:rPr kumimoji="1" lang="en-US" altLang="zh-CN" b="0" i="1">
                            <a:solidFill>
                              <a:prstClr val="black"/>
                            </a:solidFill>
                            <a:latin typeface="Cambria Math" panose="02040503050406030204" pitchFamily="18" charset="0"/>
                          </a:rPr>
                          <m:t>𝑐𝑟𝑠</m:t>
                        </m:r>
                      </m:sub>
                    </m:sSub>
                  </m:oMath>
                </a14:m>
                <a:r>
                  <a:rPr kumimoji="1" lang="zh-CN" altLang="en-US" b="0" dirty="0">
                    <a:solidFill>
                      <a:prstClr val="black"/>
                    </a:solidFill>
                  </a:rPr>
                  <a:t>来定义，设邻域大小为</a:t>
                </a:r>
                <a:r>
                  <a:rPr kumimoji="1" lang="en-US" altLang="zh-CN" b="0" dirty="0">
                    <a:solidFill>
                      <a:prstClr val="black"/>
                    </a:solidFill>
                  </a:rPr>
                  <a:t>(2</a:t>
                </a:r>
                <a14:m>
                  <m:oMath xmlns:m="http://schemas.openxmlformats.org/officeDocument/2006/math">
                    <m:sSub>
                      <m:sSubPr>
                        <m:ctrlPr>
                          <a:rPr kumimoji="1" lang="en-US" altLang="zh-CN" b="0" i="1" smtClean="0">
                            <a:solidFill>
                              <a:prstClr val="black"/>
                            </a:solidFill>
                            <a:latin typeface="Cambria Math" panose="02040503050406030204" pitchFamily="18" charset="0"/>
                          </a:rPr>
                        </m:ctrlPr>
                      </m:sSubPr>
                      <m:e>
                        <m:r>
                          <m:rPr>
                            <m:sty m:val="p"/>
                          </m:rPr>
                          <a:rPr kumimoji="1" lang="en-US" altLang="zh-CN" b="0" i="1">
                            <a:solidFill>
                              <a:prstClr val="black"/>
                            </a:solidFill>
                            <a:latin typeface="Cambria Math" panose="02040503050406030204" pitchFamily="18" charset="0"/>
                          </a:rPr>
                          <m:t>k</m:t>
                        </m:r>
                      </m:e>
                      <m:sub>
                        <m:r>
                          <a:rPr kumimoji="1" lang="zh-CN" altLang="en-US" b="0" i="1" smtClean="0">
                            <a:solidFill>
                              <a:prstClr val="black"/>
                            </a:solidFill>
                            <a:latin typeface="Cambria Math" panose="02040503050406030204" pitchFamily="18" charset="0"/>
                          </a:rPr>
                          <m:t>𝛼</m:t>
                        </m:r>
                      </m:sub>
                    </m:sSub>
                  </m:oMath>
                </a14:m>
                <a:r>
                  <a:rPr kumimoji="1" lang="en-US" altLang="zh-CN" b="0" dirty="0">
                    <a:solidFill>
                      <a:prstClr val="black"/>
                    </a:solidFill>
                  </a:rPr>
                  <a:t>+1)x(2</a:t>
                </a:r>
                <a14:m>
                  <m:oMath xmlns:m="http://schemas.openxmlformats.org/officeDocument/2006/math">
                    <m:sSub>
                      <m:sSubPr>
                        <m:ctrlPr>
                          <a:rPr kumimoji="1" lang="en-US" altLang="zh-CN" b="0" i="1">
                            <a:solidFill>
                              <a:prstClr val="black"/>
                            </a:solidFill>
                            <a:latin typeface="Cambria Math" panose="02040503050406030204" pitchFamily="18" charset="0"/>
                          </a:rPr>
                        </m:ctrlPr>
                      </m:sSubPr>
                      <m:e>
                        <m:r>
                          <m:rPr>
                            <m:sty m:val="p"/>
                          </m:rPr>
                          <a:rPr kumimoji="1" lang="en-US" altLang="zh-CN" b="0" i="1">
                            <a:solidFill>
                              <a:prstClr val="black"/>
                            </a:solidFill>
                            <a:latin typeface="Cambria Math" panose="02040503050406030204" pitchFamily="18" charset="0"/>
                          </a:rPr>
                          <m:t>k</m:t>
                        </m:r>
                      </m:e>
                      <m:sub>
                        <m:r>
                          <a:rPr kumimoji="1" lang="zh-CN" altLang="en-US" b="0" i="1">
                            <a:solidFill>
                              <a:prstClr val="black"/>
                            </a:solidFill>
                            <a:latin typeface="Cambria Math" panose="02040503050406030204" pitchFamily="18" charset="0"/>
                          </a:rPr>
                          <m:t>𝛼</m:t>
                        </m:r>
                      </m:sub>
                    </m:sSub>
                  </m:oMath>
                </a14:m>
                <a:r>
                  <a:rPr kumimoji="1" lang="en-US" altLang="zh-CN" b="0" dirty="0">
                    <a:solidFill>
                      <a:prstClr val="black"/>
                    </a:solidFill>
                  </a:rPr>
                  <a:t>+1)</a:t>
                </a:r>
                <a:r>
                  <a:rPr kumimoji="1" lang="zh-CN" altLang="en-US" b="0" dirty="0">
                    <a:solidFill>
                      <a:prstClr val="black"/>
                    </a:solidFill>
                  </a:rPr>
                  <a:t>，那么有</a:t>
                </a:r>
                <a:endParaRPr kumimoji="1" lang="en-US" altLang="zh-CN" b="0" dirty="0">
                  <a:solidFill>
                    <a:prstClr val="black"/>
                  </a:solidFill>
                </a:endParaRPr>
              </a:p>
              <a:p>
                <a:pPr marL="0" lvl="0" indent="0" algn="ctr">
                  <a:buNone/>
                </a:pPr>
                <a14:m>
                  <m:oMath xmlns:m="http://schemas.openxmlformats.org/officeDocument/2006/math">
                    <m:sSub>
                      <m:sSubPr>
                        <m:ctrlPr>
                          <a:rPr kumimoji="1" lang="en-US" altLang="zh-CN" b="0" i="1">
                            <a:solidFill>
                              <a:prstClr val="black"/>
                            </a:solidFill>
                            <a:latin typeface="Cambria Math" panose="02040503050406030204" pitchFamily="18" charset="0"/>
                          </a:rPr>
                        </m:ctrlPr>
                      </m:sSubPr>
                      <m:e>
                        <m:r>
                          <m:rPr>
                            <m:sty m:val="p"/>
                          </m:rPr>
                          <a:rPr kumimoji="1" lang="en-US" altLang="zh-CN" b="0" i="1">
                            <a:solidFill>
                              <a:prstClr val="black"/>
                            </a:solidFill>
                            <a:latin typeface="Cambria Math" panose="02040503050406030204" pitchFamily="18" charset="0"/>
                          </a:rPr>
                          <m:t>k</m:t>
                        </m:r>
                      </m:e>
                      <m:sub>
                        <m:r>
                          <a:rPr kumimoji="1" lang="zh-CN" altLang="en-US" b="0" i="1">
                            <a:solidFill>
                              <a:prstClr val="black"/>
                            </a:solidFill>
                            <a:latin typeface="Cambria Math" panose="02040503050406030204" pitchFamily="18" charset="0"/>
                          </a:rPr>
                          <m:t>𝛼</m:t>
                        </m:r>
                      </m:sub>
                    </m:sSub>
                  </m:oMath>
                </a14:m>
                <a:r>
                  <a:rPr kumimoji="1" lang="en-US" altLang="zh-CN" b="0" dirty="0">
                    <a:solidFill>
                      <a:prstClr val="black"/>
                    </a:solidFill>
                  </a:rPr>
                  <a:t>=floor[</a:t>
                </a:r>
                <a14:m>
                  <m:oMath xmlns:m="http://schemas.openxmlformats.org/officeDocument/2006/math">
                    <m:sSub>
                      <m:sSubPr>
                        <m:ctrlPr>
                          <a:rPr kumimoji="1" lang="en-US" altLang="zh-CN" b="0" i="1">
                            <a:solidFill>
                              <a:prstClr val="black"/>
                            </a:solidFill>
                            <a:latin typeface="Cambria Math" panose="02040503050406030204" pitchFamily="18" charset="0"/>
                          </a:rPr>
                        </m:ctrlPr>
                      </m:sSubPr>
                      <m:e>
                        <m:r>
                          <a:rPr kumimoji="1" lang="en-US" altLang="zh-CN" b="0" i="1">
                            <a:solidFill>
                              <a:prstClr val="black"/>
                            </a:solidFill>
                            <a:latin typeface="Cambria Math" panose="02040503050406030204" pitchFamily="18" charset="0"/>
                          </a:rPr>
                          <m:t>𝐹</m:t>
                        </m:r>
                      </m:e>
                      <m:sub>
                        <m:r>
                          <a:rPr kumimoji="1" lang="en-US" altLang="zh-CN" b="0" i="1">
                            <a:solidFill>
                              <a:prstClr val="black"/>
                            </a:solidFill>
                            <a:latin typeface="Cambria Math" panose="02040503050406030204" pitchFamily="18" charset="0"/>
                          </a:rPr>
                          <m:t>𝑐𝑟𝑠</m:t>
                        </m:r>
                      </m:sub>
                    </m:sSub>
                  </m:oMath>
                </a14:m>
                <a:r>
                  <a:rPr kumimoji="1" lang="en-US" altLang="zh-CN" b="0" dirty="0">
                    <a:solidFill>
                      <a:prstClr val="black"/>
                    </a:solidFill>
                  </a:rPr>
                  <a:t>/2]</a:t>
                </a:r>
              </a:p>
              <a:p>
                <a:pPr marL="0" lvl="0" indent="0">
                  <a:buNone/>
                </a:pPr>
                <a:r>
                  <a:rPr kumimoji="1" lang="zh-CN" altLang="en-US" b="0" dirty="0">
                    <a:solidFill>
                      <a:prstClr val="black"/>
                    </a:solidFill>
                  </a:rPr>
                  <a:t>对每个像素的邻域都分别计算其均值，方差，峰态等统计特征，最后得出该</a:t>
                </a:r>
              </a:p>
              <a:p>
                <a:pPr marL="0" lvl="0" indent="0">
                  <a:buNone/>
                </a:pPr>
                <a:r>
                  <a:rPr kumimoji="1" lang="zh-CN" altLang="en-US" b="0" dirty="0">
                    <a:solidFill>
                      <a:prstClr val="black"/>
                    </a:solidFill>
                  </a:rPr>
                  <a:t>邻域的对比度特征</a:t>
                </a:r>
                <a14:m>
                  <m:oMath xmlns:m="http://schemas.openxmlformats.org/officeDocument/2006/math">
                    <m:sSub>
                      <m:sSubPr>
                        <m:ctrlPr>
                          <a:rPr kumimoji="1" lang="en-US" altLang="zh-CN" b="0" i="1" smtClean="0">
                            <a:solidFill>
                              <a:prstClr val="black"/>
                            </a:solidFill>
                            <a:latin typeface="Cambria Math" panose="02040503050406030204" pitchFamily="18" charset="0"/>
                          </a:rPr>
                        </m:ctrlPr>
                      </m:sSubPr>
                      <m:e>
                        <m:r>
                          <a:rPr kumimoji="1" lang="en-US" altLang="zh-CN" b="0" i="1" smtClean="0">
                            <a:solidFill>
                              <a:prstClr val="black"/>
                            </a:solidFill>
                            <a:latin typeface="Cambria Math" panose="02040503050406030204" pitchFamily="18" charset="0"/>
                          </a:rPr>
                          <m:t>𝐹</m:t>
                        </m:r>
                      </m:e>
                      <m:sub>
                        <m:r>
                          <m:rPr>
                            <m:sty m:val="p"/>
                          </m:rPr>
                          <a:rPr kumimoji="1" lang="en-US" altLang="zh-CN" b="0" i="1">
                            <a:solidFill>
                              <a:prstClr val="black"/>
                            </a:solidFill>
                            <a:latin typeface="Cambria Math" panose="02040503050406030204" pitchFamily="18" charset="0"/>
                          </a:rPr>
                          <m:t>con</m:t>
                        </m:r>
                      </m:sub>
                    </m:sSub>
                  </m:oMath>
                </a14:m>
                <a:r>
                  <a:rPr kumimoji="1" lang="zh-CN" altLang="en-US" b="0" dirty="0">
                    <a:solidFill>
                      <a:prstClr val="black"/>
                    </a:solidFill>
                  </a:rPr>
                  <a:t>，该值的分布就被用来形成对比度直方图。</a:t>
                </a:r>
              </a:p>
              <a:p>
                <a:pPr marL="0" lvl="0" indent="0">
                  <a:buNone/>
                </a:pPr>
                <a:endParaRPr kumimoji="1" lang="en-US" altLang="zh-CN" sz="2200" dirty="0">
                  <a:solidFill>
                    <a:prstClr val="black"/>
                  </a:solidFill>
                </a:endParaRPr>
              </a:p>
              <a:p>
                <a:pPr marL="0" indent="0">
                  <a:buNone/>
                </a:pPr>
                <a:endParaRPr kumimoji="1" lang="en-US" altLang="zh-CN" b="0" dirty="0"/>
              </a:p>
            </p:txBody>
          </p:sp>
        </mc:Choice>
        <mc:Fallback xmlns="">
          <p:sp>
            <p:nvSpPr>
              <p:cNvPr id="3" name="内容占位符 2">
                <a:extLst>
                  <a:ext uri="{FF2B5EF4-FFF2-40B4-BE49-F238E27FC236}">
                    <a16:creationId xmlns="" xmlns:a16="http://schemas.microsoft.com/office/drawing/2014/main" id="{910293A5-CFC4-4AC9-982B-6D63E53C1E6C}"/>
                  </a:ext>
                </a:extLst>
              </p:cNvPr>
              <p:cNvSpPr>
                <a:spLocks noGrp="1" noRot="1" noChangeAspect="1" noMove="1" noResize="1" noEditPoints="1" noAdjustHandles="1" noChangeArrowheads="1" noChangeShapeType="1" noTextEdit="1"/>
              </p:cNvSpPr>
              <p:nvPr>
                <p:ph idx="1"/>
              </p:nvPr>
            </p:nvSpPr>
            <p:spPr>
              <a:xfrm>
                <a:off x="539750" y="1196980"/>
                <a:ext cx="7848600" cy="5400371"/>
              </a:xfrm>
              <a:blipFill rotWithShape="0">
                <a:blip r:embed="rId2"/>
                <a:stretch>
                  <a:fillRect l="-10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4718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marL="0" lvl="0" indent="0">
              <a:buNone/>
            </a:pPr>
            <a:r>
              <a:rPr kumimoji="1" lang="en-US" altLang="zh-CN" sz="2200" dirty="0">
                <a:solidFill>
                  <a:prstClr val="black"/>
                </a:solidFill>
              </a:rPr>
              <a:t>3.</a:t>
            </a:r>
            <a:r>
              <a:rPr kumimoji="1" lang="zh-CN" altLang="en-US" sz="2200" dirty="0">
                <a:solidFill>
                  <a:prstClr val="black"/>
                </a:solidFill>
              </a:rPr>
              <a:t>基于 </a:t>
            </a:r>
            <a:r>
              <a:rPr kumimoji="1" lang="en-US" altLang="zh-CN" sz="2200" dirty="0">
                <a:solidFill>
                  <a:prstClr val="black"/>
                </a:solidFill>
              </a:rPr>
              <a:t>Tamura</a:t>
            </a:r>
            <a:r>
              <a:rPr kumimoji="1" lang="zh-CN" altLang="en-US" sz="2200" dirty="0">
                <a:solidFill>
                  <a:prstClr val="black"/>
                </a:solidFill>
              </a:rPr>
              <a:t>方法的纹理特征提取</a:t>
            </a:r>
            <a:endParaRPr kumimoji="1" lang="en-US" altLang="zh-CN" sz="2200" dirty="0">
              <a:solidFill>
                <a:prstClr val="black"/>
              </a:solidFill>
            </a:endParaRPr>
          </a:p>
          <a:p>
            <a:pPr marL="0" lvl="0" indent="0">
              <a:buNone/>
            </a:pPr>
            <a:r>
              <a:rPr kumimoji="1" lang="en-US" altLang="zh-CN" b="0" dirty="0">
                <a:solidFill>
                  <a:prstClr val="black"/>
                </a:solidFill>
              </a:rPr>
              <a:t>3)</a:t>
            </a:r>
            <a:r>
              <a:rPr kumimoji="1" lang="zh-CN" altLang="en-US" b="0" dirty="0">
                <a:solidFill>
                  <a:prstClr val="black"/>
                </a:solidFill>
              </a:rPr>
              <a:t>方向度</a:t>
            </a:r>
          </a:p>
          <a:p>
            <a:pPr marL="0" lvl="0" indent="0">
              <a:buNone/>
            </a:pPr>
            <a:r>
              <a:rPr kumimoji="1" lang="zh-CN" altLang="en-US" b="0" dirty="0">
                <a:solidFill>
                  <a:prstClr val="black"/>
                </a:solidFill>
              </a:rPr>
              <a:t>       方向度是一个全局特征，该特征并不刻画各种方向或图案之间的差别，只是代表了整个图像的方向性排列的一致度。根据 </a:t>
            </a:r>
            <a:r>
              <a:rPr kumimoji="1" lang="en-US" altLang="zh-CN" b="0" dirty="0">
                <a:solidFill>
                  <a:prstClr val="black"/>
                </a:solidFill>
              </a:rPr>
              <a:t>Tamura</a:t>
            </a:r>
            <a:r>
              <a:rPr kumimoji="1" lang="zh-CN" altLang="en-US" b="0" dirty="0">
                <a:solidFill>
                  <a:prstClr val="black"/>
                </a:solidFill>
              </a:rPr>
              <a:t>的方法，必须先对图像进行边缘检测才能进行方向度的计算。</a:t>
            </a:r>
          </a:p>
          <a:p>
            <a:pPr marL="0" lvl="0" indent="0">
              <a:buNone/>
            </a:pPr>
            <a:r>
              <a:rPr kumimoji="1" lang="zh-CN" altLang="en-US" b="0" dirty="0">
                <a:solidFill>
                  <a:prstClr val="black"/>
                </a:solidFill>
              </a:rPr>
              <a:t>      为简单起见，一般使用</a:t>
            </a:r>
            <a:r>
              <a:rPr kumimoji="1" lang="en-US" altLang="zh-CN" b="0" dirty="0">
                <a:solidFill>
                  <a:prstClr val="black"/>
                </a:solidFill>
              </a:rPr>
              <a:t>3×3</a:t>
            </a:r>
            <a:r>
              <a:rPr kumimoji="1" lang="zh-CN" altLang="en-US" b="0" dirty="0">
                <a:solidFill>
                  <a:prstClr val="black"/>
                </a:solidFill>
              </a:rPr>
              <a:t>一阶梯度模板对图像的水平和竖直方向分别进行梯度检测。</a:t>
            </a:r>
            <a:endParaRPr kumimoji="1" lang="en-US" altLang="zh-CN" b="0" dirty="0"/>
          </a:p>
        </p:txBody>
      </p:sp>
    </p:spTree>
    <p:extLst>
      <p:ext uri="{BB962C8B-B14F-4D97-AF65-F5344CB8AC3E}">
        <p14:creationId xmlns:p14="http://schemas.microsoft.com/office/powerpoint/2010/main" val="4291674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marL="0" lvl="0" indent="0">
                  <a:buNone/>
                </a:pPr>
                <a:r>
                  <a:rPr kumimoji="1" lang="en-US" altLang="zh-CN" sz="2200" dirty="0">
                    <a:solidFill>
                      <a:prstClr val="black"/>
                    </a:solidFill>
                  </a:rPr>
                  <a:t>3.</a:t>
                </a:r>
                <a:r>
                  <a:rPr kumimoji="1" lang="zh-CN" altLang="en-US" sz="2200" dirty="0">
                    <a:solidFill>
                      <a:prstClr val="black"/>
                    </a:solidFill>
                  </a:rPr>
                  <a:t>基于 </a:t>
                </a:r>
                <a:r>
                  <a:rPr kumimoji="1" lang="en-US" altLang="zh-CN" sz="2200" dirty="0">
                    <a:solidFill>
                      <a:prstClr val="black"/>
                    </a:solidFill>
                  </a:rPr>
                  <a:t>Tamura</a:t>
                </a:r>
                <a:r>
                  <a:rPr kumimoji="1" lang="zh-CN" altLang="en-US" sz="2200" dirty="0">
                    <a:solidFill>
                      <a:prstClr val="black"/>
                    </a:solidFill>
                  </a:rPr>
                  <a:t>方法的纹理特征提取</a:t>
                </a:r>
                <a:endParaRPr kumimoji="1" lang="en-US" altLang="zh-CN" sz="2200" dirty="0">
                  <a:solidFill>
                    <a:prstClr val="black"/>
                  </a:solidFill>
                </a:endParaRPr>
              </a:p>
              <a:p>
                <a:pPr marL="0" lvl="0" indent="0">
                  <a:buNone/>
                </a:pPr>
                <a:r>
                  <a:rPr kumimoji="1" lang="en-US" altLang="zh-CN" b="0" dirty="0">
                    <a:solidFill>
                      <a:prstClr val="black"/>
                    </a:solidFill>
                  </a:rPr>
                  <a:t>3)</a:t>
                </a:r>
                <a:r>
                  <a:rPr kumimoji="1" lang="zh-CN" altLang="en-US" b="0" dirty="0">
                    <a:solidFill>
                      <a:prstClr val="black"/>
                    </a:solidFill>
                  </a:rPr>
                  <a:t>方向度</a:t>
                </a:r>
              </a:p>
              <a:p>
                <a:pPr marL="0" lvl="0" indent="0">
                  <a:buNone/>
                </a:pPr>
                <a:r>
                  <a:rPr kumimoji="1" lang="zh-CN" altLang="en-US" b="0" dirty="0">
                    <a:solidFill>
                      <a:prstClr val="black"/>
                    </a:solidFill>
                  </a:rPr>
                  <a:t>       设某像素点水平方向梯度为△</a:t>
                </a:r>
                <a:r>
                  <a:rPr kumimoji="1" lang="en-US" altLang="zh-CN" b="0" dirty="0">
                    <a:solidFill>
                      <a:prstClr val="black"/>
                    </a:solidFill>
                  </a:rPr>
                  <a:t>H</a:t>
                </a:r>
                <a:r>
                  <a:rPr kumimoji="1" lang="zh-CN" altLang="en-US" b="0" dirty="0">
                    <a:solidFill>
                      <a:prstClr val="black"/>
                    </a:solidFill>
                  </a:rPr>
                  <a:t>，垂直方向梯度为△</a:t>
                </a:r>
                <a:r>
                  <a:rPr kumimoji="1" lang="en-US" altLang="zh-CN" b="0" dirty="0">
                    <a:solidFill>
                      <a:prstClr val="black"/>
                    </a:solidFill>
                  </a:rPr>
                  <a:t>V</a:t>
                </a:r>
                <a:r>
                  <a:rPr kumimoji="1" lang="zh-CN" altLang="en-US" b="0" dirty="0">
                    <a:solidFill>
                      <a:prstClr val="black"/>
                    </a:solidFill>
                  </a:rPr>
                  <a:t>，那么该点梯度向量的模和相角可定义为</a:t>
                </a:r>
                <a14:m>
                  <m:oMath xmlns:m="http://schemas.openxmlformats.org/officeDocument/2006/math">
                    <m:d>
                      <m:dPr>
                        <m:begChr m:val="{"/>
                        <m:endChr m:val=""/>
                        <m:ctrlPr>
                          <a:rPr kumimoji="1" lang="en-US" altLang="zh-CN" b="0" i="1" smtClean="0">
                            <a:solidFill>
                              <a:prstClr val="black"/>
                            </a:solidFill>
                            <a:latin typeface="Cambria Math" panose="02040503050406030204" pitchFamily="18" charset="0"/>
                          </a:rPr>
                        </m:ctrlPr>
                      </m:dPr>
                      <m:e>
                        <m:eqArr>
                          <m:eqArrPr>
                            <m:ctrlPr>
                              <a:rPr kumimoji="1" lang="en-US" altLang="zh-CN" b="0" i="1" smtClean="0">
                                <a:solidFill>
                                  <a:prstClr val="black"/>
                                </a:solidFill>
                                <a:latin typeface="Cambria Math" panose="02040503050406030204" pitchFamily="18" charset="0"/>
                              </a:rPr>
                            </m:ctrlPr>
                          </m:eqArrPr>
                          <m:e>
                            <m:d>
                              <m:dPr>
                                <m:begChr m:val="|"/>
                                <m:endChr m:val="|"/>
                                <m:ctrlPr>
                                  <a:rPr kumimoji="1" lang="en-US" altLang="zh-CN" b="0" i="1" smtClean="0">
                                    <a:solidFill>
                                      <a:prstClr val="black"/>
                                    </a:solidFill>
                                    <a:latin typeface="Cambria Math" panose="02040503050406030204" pitchFamily="18" charset="0"/>
                                  </a:rPr>
                                </m:ctrlPr>
                              </m:dPr>
                              <m:e>
                                <m:r>
                                  <a:rPr kumimoji="1" lang="en-US" altLang="zh-CN" b="0" i="1" smtClean="0">
                                    <a:solidFill>
                                      <a:prstClr val="black"/>
                                    </a:solidFill>
                                    <a:latin typeface="Cambria Math" panose="02040503050406030204" pitchFamily="18" charset="0"/>
                                    <a:ea typeface="Cambria Math" panose="02040503050406030204" pitchFamily="18" charset="0"/>
                                  </a:rPr>
                                  <m:t>∆</m:t>
                                </m:r>
                                <m:r>
                                  <a:rPr kumimoji="1" lang="en-US" altLang="zh-CN" b="0" i="1" smtClean="0">
                                    <a:solidFill>
                                      <a:prstClr val="black"/>
                                    </a:solidFill>
                                    <a:latin typeface="Cambria Math" panose="02040503050406030204" pitchFamily="18" charset="0"/>
                                    <a:ea typeface="Cambria Math" panose="02040503050406030204" pitchFamily="18" charset="0"/>
                                  </a:rPr>
                                  <m:t>𝐺</m:t>
                                </m:r>
                              </m:e>
                            </m:d>
                            <m:r>
                              <a:rPr kumimoji="1" lang="en-US" altLang="zh-CN" b="0" i="1">
                                <a:solidFill>
                                  <a:prstClr val="black"/>
                                </a:solidFill>
                                <a:latin typeface="Cambria Math" panose="02040503050406030204" pitchFamily="18" charset="0"/>
                              </a:rPr>
                              <m:t>=</m:t>
                            </m:r>
                            <m:box>
                              <m:boxPr>
                                <m:ctrlPr>
                                  <a:rPr kumimoji="1" lang="en-US" altLang="zh-CN" b="0" i="1" smtClean="0">
                                    <a:solidFill>
                                      <a:prstClr val="black"/>
                                    </a:solidFill>
                                    <a:latin typeface="Cambria Math" panose="02040503050406030204" pitchFamily="18" charset="0"/>
                                  </a:rPr>
                                </m:ctrlPr>
                              </m:boxPr>
                              <m:e>
                                <m:argPr>
                                  <m:argSz m:val="-1"/>
                                </m:argPr>
                                <m:f>
                                  <m:fPr>
                                    <m:ctrlPr>
                                      <a:rPr kumimoji="1" lang="en-US" altLang="zh-CN" b="0" i="1" smtClean="0">
                                        <a:solidFill>
                                          <a:prstClr val="black"/>
                                        </a:solidFill>
                                        <a:latin typeface="Cambria Math" panose="02040503050406030204" pitchFamily="18" charset="0"/>
                                      </a:rPr>
                                    </m:ctrlPr>
                                  </m:fPr>
                                  <m:num>
                                    <m:d>
                                      <m:dPr>
                                        <m:begChr m:val="|"/>
                                        <m:endChr m:val="|"/>
                                        <m:ctrlPr>
                                          <a:rPr kumimoji="1" lang="en-US" altLang="zh-CN" b="0" i="1" smtClean="0">
                                            <a:solidFill>
                                              <a:prstClr val="black"/>
                                            </a:solidFill>
                                            <a:latin typeface="Cambria Math" panose="02040503050406030204" pitchFamily="18" charset="0"/>
                                          </a:rPr>
                                        </m:ctrlPr>
                                      </m:dPr>
                                      <m:e>
                                        <m:r>
                                          <a:rPr kumimoji="1" lang="en-US" altLang="zh-CN" b="0" i="1" smtClean="0">
                                            <a:solidFill>
                                              <a:prstClr val="black"/>
                                            </a:solidFill>
                                            <a:latin typeface="Cambria Math" panose="02040503050406030204" pitchFamily="18" charset="0"/>
                                            <a:ea typeface="Cambria Math" panose="02040503050406030204" pitchFamily="18" charset="0"/>
                                          </a:rPr>
                                          <m:t>∆</m:t>
                                        </m:r>
                                        <m:r>
                                          <a:rPr kumimoji="1" lang="en-US" altLang="zh-CN" b="0" i="1" smtClean="0">
                                            <a:solidFill>
                                              <a:prstClr val="black"/>
                                            </a:solidFill>
                                            <a:latin typeface="Cambria Math" panose="02040503050406030204" pitchFamily="18" charset="0"/>
                                            <a:ea typeface="Cambria Math" panose="02040503050406030204" pitchFamily="18" charset="0"/>
                                          </a:rPr>
                                          <m:t>𝐻</m:t>
                                        </m:r>
                                      </m:e>
                                    </m:d>
                                    <m:r>
                                      <a:rPr kumimoji="1" lang="en-US" altLang="zh-CN" b="0" i="1" smtClean="0">
                                        <a:solidFill>
                                          <a:prstClr val="black"/>
                                        </a:solidFill>
                                        <a:latin typeface="Cambria Math" panose="02040503050406030204" pitchFamily="18" charset="0"/>
                                      </a:rPr>
                                      <m:t>+</m:t>
                                    </m:r>
                                    <m:d>
                                      <m:dPr>
                                        <m:begChr m:val="|"/>
                                        <m:endChr m:val="|"/>
                                        <m:ctrlPr>
                                          <a:rPr kumimoji="1" lang="en-US" altLang="zh-CN" b="0" i="1" smtClean="0">
                                            <a:solidFill>
                                              <a:prstClr val="black"/>
                                            </a:solidFill>
                                            <a:latin typeface="Cambria Math" panose="02040503050406030204" pitchFamily="18" charset="0"/>
                                          </a:rPr>
                                        </m:ctrlPr>
                                      </m:dPr>
                                      <m:e>
                                        <m:r>
                                          <a:rPr kumimoji="1" lang="en-US" altLang="zh-CN" b="0" i="1" smtClean="0">
                                            <a:solidFill>
                                              <a:prstClr val="black"/>
                                            </a:solidFill>
                                            <a:latin typeface="Cambria Math" panose="02040503050406030204" pitchFamily="18" charset="0"/>
                                            <a:ea typeface="Cambria Math" panose="02040503050406030204" pitchFamily="18" charset="0"/>
                                          </a:rPr>
                                          <m:t>∆</m:t>
                                        </m:r>
                                        <m:r>
                                          <a:rPr kumimoji="1" lang="en-US" altLang="zh-CN" b="0" i="1" smtClean="0">
                                            <a:solidFill>
                                              <a:prstClr val="black"/>
                                            </a:solidFill>
                                            <a:latin typeface="Cambria Math" panose="02040503050406030204" pitchFamily="18" charset="0"/>
                                            <a:ea typeface="Cambria Math" panose="02040503050406030204" pitchFamily="18" charset="0"/>
                                          </a:rPr>
                                          <m:t>𝑉</m:t>
                                        </m:r>
                                      </m:e>
                                    </m:d>
                                  </m:num>
                                  <m:den>
                                    <m:r>
                                      <a:rPr kumimoji="1" lang="en-US" altLang="zh-CN" b="0" i="1" smtClean="0">
                                        <a:solidFill>
                                          <a:prstClr val="black"/>
                                        </a:solidFill>
                                        <a:latin typeface="Cambria Math" panose="02040503050406030204" pitchFamily="18" charset="0"/>
                                      </a:rPr>
                                      <m:t>2</m:t>
                                    </m:r>
                                  </m:den>
                                </m:f>
                              </m:e>
                            </m:box>
                          </m:e>
                          <m:e>
                            <m:r>
                              <a:rPr kumimoji="1" lang="zh-CN" altLang="en-US" b="0" i="1" smtClean="0">
                                <a:solidFill>
                                  <a:prstClr val="black"/>
                                </a:solidFill>
                                <a:latin typeface="Cambria Math" panose="02040503050406030204" pitchFamily="18" charset="0"/>
                              </a:rPr>
                              <m:t>𝜃</m:t>
                            </m:r>
                            <m:r>
                              <a:rPr kumimoji="1" lang="en-US" altLang="zh-CN" b="0" i="1" smtClean="0">
                                <a:solidFill>
                                  <a:prstClr val="black"/>
                                </a:solidFill>
                                <a:latin typeface="Cambria Math" panose="02040503050406030204" pitchFamily="18" charset="0"/>
                              </a:rPr>
                              <m:t>=</m:t>
                            </m:r>
                            <m:r>
                              <m:rPr>
                                <m:sty m:val="p"/>
                              </m:rPr>
                              <a:rPr kumimoji="1" lang="en-US" altLang="zh-CN" b="0" i="0">
                                <a:solidFill>
                                  <a:prstClr val="black"/>
                                </a:solidFill>
                                <a:latin typeface="Cambria Math" panose="02040503050406030204" pitchFamily="18" charset="0"/>
                              </a:rPr>
                              <m:t>atan</m:t>
                            </m:r>
                            <m:r>
                              <a:rPr kumimoji="1" lang="en-US" altLang="zh-CN" b="0" i="1" smtClean="0">
                                <a:solidFill>
                                  <a:prstClr val="black"/>
                                </a:solidFill>
                                <a:latin typeface="Cambria Math" panose="02040503050406030204" pitchFamily="18" charset="0"/>
                              </a:rPr>
                              <m:t>⁡(</m:t>
                            </m:r>
                            <m:r>
                              <a:rPr kumimoji="1" lang="en-US" altLang="zh-CN" b="0" i="1" smtClean="0">
                                <a:solidFill>
                                  <a:prstClr val="black"/>
                                </a:solidFill>
                                <a:latin typeface="Cambria Math" panose="02040503050406030204" pitchFamily="18" charset="0"/>
                                <a:ea typeface="Cambria Math" panose="02040503050406030204" pitchFamily="18" charset="0"/>
                              </a:rPr>
                              <m:t>∆</m:t>
                            </m:r>
                            <m:r>
                              <a:rPr kumimoji="1" lang="en-US" altLang="zh-CN" b="0" i="1" smtClean="0">
                                <a:solidFill>
                                  <a:prstClr val="black"/>
                                </a:solidFill>
                                <a:latin typeface="Cambria Math" panose="02040503050406030204" pitchFamily="18" charset="0"/>
                                <a:ea typeface="Cambria Math" panose="02040503050406030204" pitchFamily="18" charset="0"/>
                              </a:rPr>
                              <m:t>𝑉</m:t>
                            </m:r>
                            <m:r>
                              <a:rPr kumimoji="1" lang="en-US" altLang="zh-CN" b="0" i="1" smtClean="0">
                                <a:solidFill>
                                  <a:prstClr val="black"/>
                                </a:solidFill>
                                <a:latin typeface="Cambria Math" panose="02040503050406030204" pitchFamily="18" charset="0"/>
                                <a:ea typeface="Cambria Math" panose="02040503050406030204" pitchFamily="18" charset="0"/>
                              </a:rPr>
                              <m:t>/∆</m:t>
                            </m:r>
                            <m:r>
                              <a:rPr kumimoji="1" lang="en-US" altLang="zh-CN" b="0" i="1" smtClean="0">
                                <a:solidFill>
                                  <a:prstClr val="black"/>
                                </a:solidFill>
                                <a:latin typeface="Cambria Math" panose="02040503050406030204" pitchFamily="18" charset="0"/>
                                <a:ea typeface="Cambria Math" panose="02040503050406030204" pitchFamily="18" charset="0"/>
                              </a:rPr>
                              <m:t>𝐻</m:t>
                            </m:r>
                            <m:r>
                              <a:rPr kumimoji="1" lang="en-US" altLang="zh-CN" b="0" i="1" smtClean="0">
                                <a:solidFill>
                                  <a:prstClr val="black"/>
                                </a:solidFill>
                                <a:latin typeface="Cambria Math" panose="02040503050406030204" pitchFamily="18" charset="0"/>
                              </a:rPr>
                              <m:t>)</m:t>
                            </m:r>
                          </m:e>
                        </m:eqArr>
                      </m:e>
                    </m:d>
                  </m:oMath>
                </a14:m>
                <a:endParaRPr kumimoji="1" lang="en-US" altLang="zh-CN" b="0" dirty="0">
                  <a:solidFill>
                    <a:prstClr val="black"/>
                  </a:solidFill>
                </a:endParaRPr>
              </a:p>
              <a:p>
                <a:pPr marL="0" lvl="0" indent="0">
                  <a:buNone/>
                </a:pPr>
                <a:r>
                  <a:rPr kumimoji="1" lang="zh-CN" altLang="en-US" b="0" dirty="0">
                    <a:solidFill>
                      <a:prstClr val="black"/>
                    </a:solidFill>
                  </a:rPr>
                  <a:t>      当所有像素点的梯度向量计算出来以后，可以用直方图的方式统计该向量的相角分布，根据上式得出</a:t>
                </a:r>
                <a:r>
                  <a:rPr kumimoji="1" lang="en-US" altLang="zh-CN" b="0" dirty="0">
                    <a:solidFill>
                      <a:prstClr val="black"/>
                    </a:solidFill>
                  </a:rPr>
                  <a:t>,</a:t>
                </a:r>
                <a14:m>
                  <m:oMath xmlns:m="http://schemas.openxmlformats.org/officeDocument/2006/math">
                    <m:r>
                      <a:rPr kumimoji="1" lang="zh-CN" altLang="en-US" b="0" i="1" smtClean="0">
                        <a:solidFill>
                          <a:prstClr val="black"/>
                        </a:solidFill>
                        <a:latin typeface="Cambria Math" panose="02040503050406030204" pitchFamily="18" charset="0"/>
                      </a:rPr>
                      <m:t>𝜃</m:t>
                    </m:r>
                  </m:oMath>
                </a14:m>
                <a:r>
                  <a:rPr kumimoji="1" lang="en-US" altLang="zh-CN" b="0" dirty="0">
                    <a:solidFill>
                      <a:prstClr val="black"/>
                    </a:solidFill>
                  </a:rPr>
                  <a:t>∈[-</a:t>
                </a:r>
                <a14:m>
                  <m:oMath xmlns:m="http://schemas.openxmlformats.org/officeDocument/2006/math">
                    <m:f>
                      <m:fPr>
                        <m:ctrlPr>
                          <a:rPr kumimoji="1" lang="en-US" altLang="zh-CN" b="0" i="1" smtClean="0">
                            <a:solidFill>
                              <a:prstClr val="black"/>
                            </a:solidFill>
                            <a:latin typeface="Cambria Math" panose="02040503050406030204" pitchFamily="18" charset="0"/>
                          </a:rPr>
                        </m:ctrlPr>
                      </m:fPr>
                      <m:num>
                        <m:r>
                          <a:rPr kumimoji="1" lang="zh-CN" altLang="en-US" b="0" i="1" smtClean="0">
                            <a:solidFill>
                              <a:prstClr val="black"/>
                            </a:solidFill>
                            <a:latin typeface="Cambria Math" panose="02040503050406030204" pitchFamily="18" charset="0"/>
                          </a:rPr>
                          <m:t>𝜋</m:t>
                        </m:r>
                      </m:num>
                      <m:den>
                        <m:r>
                          <a:rPr kumimoji="1" lang="en-US" altLang="zh-CN" b="0" i="1" smtClean="0">
                            <a:solidFill>
                              <a:prstClr val="black"/>
                            </a:solidFill>
                            <a:latin typeface="Cambria Math" panose="02040503050406030204" pitchFamily="18" charset="0"/>
                          </a:rPr>
                          <m:t>2</m:t>
                        </m:r>
                      </m:den>
                    </m:f>
                  </m:oMath>
                </a14:m>
                <a:r>
                  <a:rPr kumimoji="1" lang="zh-CN" altLang="en-US" b="0" dirty="0">
                    <a:solidFill>
                      <a:prstClr val="black"/>
                    </a:solidFill>
                  </a:rPr>
                  <a:t>，</a:t>
                </a:r>
                <a14:m>
                  <m:oMath xmlns:m="http://schemas.openxmlformats.org/officeDocument/2006/math">
                    <m:f>
                      <m:fPr>
                        <m:ctrlPr>
                          <a:rPr kumimoji="1" lang="en-US" altLang="zh-CN" b="0" i="1">
                            <a:solidFill>
                              <a:prstClr val="black"/>
                            </a:solidFill>
                            <a:latin typeface="Cambria Math" panose="02040503050406030204" pitchFamily="18" charset="0"/>
                          </a:rPr>
                        </m:ctrlPr>
                      </m:fPr>
                      <m:num>
                        <m:r>
                          <a:rPr kumimoji="1" lang="zh-CN" altLang="en-US" b="0" i="1">
                            <a:solidFill>
                              <a:prstClr val="black"/>
                            </a:solidFill>
                            <a:latin typeface="Cambria Math" panose="02040503050406030204" pitchFamily="18" charset="0"/>
                          </a:rPr>
                          <m:t>𝜋</m:t>
                        </m:r>
                      </m:num>
                      <m:den>
                        <m:r>
                          <a:rPr kumimoji="1" lang="en-US" altLang="zh-CN" b="0" i="1">
                            <a:solidFill>
                              <a:prstClr val="black"/>
                            </a:solidFill>
                            <a:latin typeface="Cambria Math" panose="02040503050406030204" pitchFamily="18" charset="0"/>
                          </a:rPr>
                          <m:t>2</m:t>
                        </m:r>
                      </m:den>
                    </m:f>
                  </m:oMath>
                </a14:m>
                <a:r>
                  <a:rPr kumimoji="1" lang="en-US" altLang="zh-CN" b="0" dirty="0">
                    <a:solidFill>
                      <a:prstClr val="black"/>
                    </a:solidFill>
                  </a:rPr>
                  <a:t>)</a:t>
                </a:r>
                <a:r>
                  <a:rPr kumimoji="1" lang="zh-CN" altLang="en-US" b="0" dirty="0">
                    <a:solidFill>
                      <a:prstClr val="black"/>
                    </a:solidFill>
                  </a:rPr>
                  <a:t>，可以将该区域量化成</a:t>
                </a:r>
                <a:r>
                  <a:rPr kumimoji="1" lang="en-US" altLang="zh-CN" b="0" dirty="0">
                    <a:solidFill>
                      <a:prstClr val="black"/>
                    </a:solidFill>
                  </a:rPr>
                  <a:t>16</a:t>
                </a:r>
                <a:r>
                  <a:rPr kumimoji="1" lang="zh-CN" altLang="en-US" b="0" dirty="0">
                    <a:solidFill>
                      <a:prstClr val="black"/>
                    </a:solidFill>
                  </a:rPr>
                  <a:t>个区间。</a:t>
                </a:r>
              </a:p>
              <a:p>
                <a:pPr marL="0" lvl="0" indent="0">
                  <a:buNone/>
                </a:pPr>
                <a:r>
                  <a:rPr kumimoji="1" lang="zh-CN" altLang="en-US" b="0" dirty="0">
                    <a:solidFill>
                      <a:prstClr val="black"/>
                    </a:solidFill>
                  </a:rPr>
                  <a:t>每个区间占有角度</a:t>
                </a:r>
                <a:r>
                  <a:rPr kumimoji="1" lang="en-US" altLang="zh-CN" b="0" dirty="0">
                    <a:solidFill>
                      <a:prstClr val="black"/>
                    </a:solidFill>
                  </a:rPr>
                  <a:t>11.25°</a:t>
                </a:r>
                <a:r>
                  <a:rPr kumimoji="1" lang="zh-CN" altLang="en-US" b="0" dirty="0">
                    <a:solidFill>
                      <a:prstClr val="black"/>
                    </a:solidFill>
                  </a:rPr>
                  <a:t>。由于方向中</a:t>
                </a:r>
                <a14:m>
                  <m:oMath xmlns:m="http://schemas.openxmlformats.org/officeDocument/2006/math">
                    <m:f>
                      <m:fPr>
                        <m:ctrlPr>
                          <a:rPr kumimoji="1" lang="en-US" altLang="zh-CN" b="0" i="1">
                            <a:solidFill>
                              <a:prstClr val="black"/>
                            </a:solidFill>
                            <a:latin typeface="Cambria Math" panose="02040503050406030204" pitchFamily="18" charset="0"/>
                          </a:rPr>
                        </m:ctrlPr>
                      </m:fPr>
                      <m:num>
                        <m:r>
                          <a:rPr kumimoji="1" lang="zh-CN" altLang="en-US" b="0" i="1">
                            <a:solidFill>
                              <a:prstClr val="black"/>
                            </a:solidFill>
                            <a:latin typeface="Cambria Math" panose="02040503050406030204" pitchFamily="18" charset="0"/>
                          </a:rPr>
                          <m:t>𝜋</m:t>
                        </m:r>
                      </m:num>
                      <m:den>
                        <m:r>
                          <a:rPr kumimoji="1" lang="en-US" altLang="zh-CN" b="0" i="1">
                            <a:solidFill>
                              <a:prstClr val="black"/>
                            </a:solidFill>
                            <a:latin typeface="Cambria Math" panose="02040503050406030204" pitchFamily="18" charset="0"/>
                          </a:rPr>
                          <m:t>2</m:t>
                        </m:r>
                      </m:den>
                    </m:f>
                  </m:oMath>
                </a14:m>
                <a:r>
                  <a:rPr kumimoji="1" lang="zh-CN" altLang="en-US" b="0" dirty="0">
                    <a:solidFill>
                      <a:prstClr val="black"/>
                    </a:solidFill>
                  </a:rPr>
                  <a:t>与</a:t>
                </a:r>
                <a:r>
                  <a:rPr kumimoji="1" lang="en-US" altLang="zh-CN" b="0" dirty="0">
                    <a:solidFill>
                      <a:prstClr val="black"/>
                    </a:solidFill>
                  </a:rPr>
                  <a:t>-</a:t>
                </a:r>
                <a14:m>
                  <m:oMath xmlns:m="http://schemas.openxmlformats.org/officeDocument/2006/math">
                    <m:f>
                      <m:fPr>
                        <m:ctrlPr>
                          <a:rPr kumimoji="1" lang="en-US" altLang="zh-CN" b="0" i="1">
                            <a:solidFill>
                              <a:prstClr val="black"/>
                            </a:solidFill>
                            <a:latin typeface="Cambria Math" panose="02040503050406030204" pitchFamily="18" charset="0"/>
                          </a:rPr>
                        </m:ctrlPr>
                      </m:fPr>
                      <m:num>
                        <m:r>
                          <a:rPr kumimoji="1" lang="zh-CN" altLang="en-US" b="0" i="1">
                            <a:solidFill>
                              <a:prstClr val="black"/>
                            </a:solidFill>
                            <a:latin typeface="Cambria Math" panose="02040503050406030204" pitchFamily="18" charset="0"/>
                          </a:rPr>
                          <m:t>𝜋</m:t>
                        </m:r>
                      </m:num>
                      <m:den>
                        <m:r>
                          <a:rPr kumimoji="1" lang="en-US" altLang="zh-CN" b="0" i="1">
                            <a:solidFill>
                              <a:prstClr val="black"/>
                            </a:solidFill>
                            <a:latin typeface="Cambria Math" panose="02040503050406030204" pitchFamily="18" charset="0"/>
                          </a:rPr>
                          <m:t>2</m:t>
                        </m:r>
                      </m:den>
                    </m:f>
                  </m:oMath>
                </a14:m>
                <a:r>
                  <a:rPr kumimoji="1" lang="zh-CN" altLang="en-US" b="0" dirty="0">
                    <a:solidFill>
                      <a:prstClr val="black"/>
                    </a:solidFill>
                  </a:rPr>
                  <a:t>等实际上是同一个方向，这里</a:t>
                </a:r>
              </a:p>
              <a:p>
                <a:pPr marL="0" lvl="0" indent="0">
                  <a:buNone/>
                </a:pPr>
                <a:r>
                  <a:rPr kumimoji="1" lang="zh-CN" altLang="en-US" b="0" dirty="0">
                    <a:solidFill>
                      <a:prstClr val="black"/>
                    </a:solidFill>
                  </a:rPr>
                  <a:t>将</a:t>
                </a:r>
                <a14:m>
                  <m:oMath xmlns:m="http://schemas.openxmlformats.org/officeDocument/2006/math">
                    <m:r>
                      <a:rPr kumimoji="1" lang="zh-CN" altLang="en-US" b="0" i="1" smtClean="0">
                        <a:solidFill>
                          <a:prstClr val="black"/>
                        </a:solidFill>
                        <a:latin typeface="Cambria Math" panose="02040503050406030204" pitchFamily="18" charset="0"/>
                      </a:rPr>
                      <m:t>𝜃</m:t>
                    </m:r>
                  </m:oMath>
                </a14:m>
                <a:r>
                  <a:rPr kumimoji="1" lang="en-US" altLang="zh-CN" b="0" dirty="0">
                    <a:solidFill>
                      <a:prstClr val="black"/>
                    </a:solidFill>
                  </a:rPr>
                  <a:t>∈[-</a:t>
                </a:r>
                <a14:m>
                  <m:oMath xmlns:m="http://schemas.openxmlformats.org/officeDocument/2006/math">
                    <m:f>
                      <m:fPr>
                        <m:ctrlPr>
                          <a:rPr kumimoji="1" lang="en-US" altLang="zh-CN" b="0" i="1">
                            <a:solidFill>
                              <a:prstClr val="black"/>
                            </a:solidFill>
                            <a:latin typeface="Cambria Math" panose="02040503050406030204" pitchFamily="18" charset="0"/>
                          </a:rPr>
                        </m:ctrlPr>
                      </m:fPr>
                      <m:num>
                        <m:r>
                          <a:rPr kumimoji="1" lang="zh-CN" altLang="en-US" b="0" i="1">
                            <a:solidFill>
                              <a:prstClr val="black"/>
                            </a:solidFill>
                            <a:latin typeface="Cambria Math" panose="02040503050406030204" pitchFamily="18" charset="0"/>
                          </a:rPr>
                          <m:t>𝜋</m:t>
                        </m:r>
                      </m:num>
                      <m:den>
                        <m:r>
                          <a:rPr kumimoji="1" lang="en-US" altLang="zh-CN" b="0" i="1">
                            <a:solidFill>
                              <a:prstClr val="black"/>
                            </a:solidFill>
                            <a:latin typeface="Cambria Math" panose="02040503050406030204" pitchFamily="18" charset="0"/>
                          </a:rPr>
                          <m:t>2</m:t>
                        </m:r>
                      </m:den>
                    </m:f>
                  </m:oMath>
                </a14:m>
                <a:r>
                  <a:rPr kumimoji="1" lang="zh-CN" altLang="en-US" b="0" dirty="0">
                    <a:solidFill>
                      <a:prstClr val="black"/>
                    </a:solidFill>
                  </a:rPr>
                  <a:t>，</a:t>
                </a:r>
                <a:r>
                  <a:rPr kumimoji="1" lang="en-US" altLang="zh-CN" b="0" dirty="0">
                    <a:solidFill>
                      <a:prstClr val="black"/>
                    </a:solidFill>
                  </a:rPr>
                  <a:t>-</a:t>
                </a:r>
                <a14:m>
                  <m:oMath xmlns:m="http://schemas.openxmlformats.org/officeDocument/2006/math">
                    <m:f>
                      <m:fPr>
                        <m:ctrlPr>
                          <a:rPr kumimoji="1" lang="en-US" altLang="zh-CN" b="0" i="1">
                            <a:solidFill>
                              <a:prstClr val="black"/>
                            </a:solidFill>
                            <a:latin typeface="Cambria Math" panose="02040503050406030204" pitchFamily="18" charset="0"/>
                          </a:rPr>
                        </m:ctrlPr>
                      </m:fPr>
                      <m:num>
                        <m:r>
                          <a:rPr kumimoji="1" lang="zh-CN" altLang="en-US" b="0" i="1">
                            <a:solidFill>
                              <a:prstClr val="black"/>
                            </a:solidFill>
                            <a:latin typeface="Cambria Math" panose="02040503050406030204" pitchFamily="18" charset="0"/>
                          </a:rPr>
                          <m:t>𝜋</m:t>
                        </m:r>
                      </m:num>
                      <m:den>
                        <m:r>
                          <a:rPr kumimoji="1" lang="en-US" altLang="zh-CN" b="0" i="1">
                            <a:solidFill>
                              <a:prstClr val="black"/>
                            </a:solidFill>
                            <a:latin typeface="Cambria Math" panose="02040503050406030204" pitchFamily="18" charset="0"/>
                          </a:rPr>
                          <m:t>2</m:t>
                        </m:r>
                      </m:den>
                    </m:f>
                  </m:oMath>
                </a14:m>
                <a:r>
                  <a:rPr kumimoji="1" lang="en-US" altLang="zh-CN" b="0" dirty="0">
                    <a:solidFill>
                      <a:prstClr val="black"/>
                    </a:solidFill>
                  </a:rPr>
                  <a:t>+0.05)U[</a:t>
                </a:r>
                <a14:m>
                  <m:oMath xmlns:m="http://schemas.openxmlformats.org/officeDocument/2006/math">
                    <m:f>
                      <m:fPr>
                        <m:ctrlPr>
                          <a:rPr kumimoji="1" lang="en-US" altLang="zh-CN" b="0" i="1">
                            <a:solidFill>
                              <a:prstClr val="black"/>
                            </a:solidFill>
                            <a:latin typeface="Cambria Math" panose="02040503050406030204" pitchFamily="18" charset="0"/>
                          </a:rPr>
                        </m:ctrlPr>
                      </m:fPr>
                      <m:num>
                        <m:r>
                          <a:rPr kumimoji="1" lang="zh-CN" altLang="en-US" b="0" i="1">
                            <a:solidFill>
                              <a:prstClr val="black"/>
                            </a:solidFill>
                            <a:latin typeface="Cambria Math" panose="02040503050406030204" pitchFamily="18" charset="0"/>
                          </a:rPr>
                          <m:t>𝜋</m:t>
                        </m:r>
                      </m:num>
                      <m:den>
                        <m:r>
                          <a:rPr kumimoji="1" lang="en-US" altLang="zh-CN" b="0" i="1">
                            <a:solidFill>
                              <a:prstClr val="black"/>
                            </a:solidFill>
                            <a:latin typeface="Cambria Math" panose="02040503050406030204" pitchFamily="18" charset="0"/>
                          </a:rPr>
                          <m:t>2</m:t>
                        </m:r>
                      </m:den>
                    </m:f>
                  </m:oMath>
                </a14:m>
                <a:r>
                  <a:rPr kumimoji="1" lang="en-US" altLang="zh-CN" b="0" dirty="0">
                    <a:solidFill>
                      <a:prstClr val="black"/>
                    </a:solidFill>
                  </a:rPr>
                  <a:t>-0.05, </a:t>
                </a:r>
                <a14:m>
                  <m:oMath xmlns:m="http://schemas.openxmlformats.org/officeDocument/2006/math">
                    <m:f>
                      <m:fPr>
                        <m:ctrlPr>
                          <a:rPr kumimoji="1" lang="en-US" altLang="zh-CN" b="0" i="1">
                            <a:solidFill>
                              <a:prstClr val="black"/>
                            </a:solidFill>
                            <a:latin typeface="Cambria Math" panose="02040503050406030204" pitchFamily="18" charset="0"/>
                          </a:rPr>
                        </m:ctrlPr>
                      </m:fPr>
                      <m:num>
                        <m:r>
                          <a:rPr kumimoji="1" lang="zh-CN" altLang="en-US" b="0" i="1">
                            <a:solidFill>
                              <a:prstClr val="black"/>
                            </a:solidFill>
                            <a:latin typeface="Cambria Math" panose="02040503050406030204" pitchFamily="18" charset="0"/>
                          </a:rPr>
                          <m:t>𝜋</m:t>
                        </m:r>
                      </m:num>
                      <m:den>
                        <m:r>
                          <a:rPr kumimoji="1" lang="en-US" altLang="zh-CN" b="0" i="1">
                            <a:solidFill>
                              <a:prstClr val="black"/>
                            </a:solidFill>
                            <a:latin typeface="Cambria Math" panose="02040503050406030204" pitchFamily="18" charset="0"/>
                          </a:rPr>
                          <m:t>2</m:t>
                        </m:r>
                      </m:den>
                    </m:f>
                  </m:oMath>
                </a14:m>
                <a:r>
                  <a:rPr kumimoji="1" lang="en-US" altLang="zh-CN" b="0" dirty="0">
                    <a:solidFill>
                      <a:prstClr val="black"/>
                    </a:solidFill>
                  </a:rPr>
                  <a:t>)</a:t>
                </a:r>
                <a:r>
                  <a:rPr kumimoji="1" lang="zh-CN" altLang="en-US" b="0" dirty="0">
                    <a:solidFill>
                      <a:prstClr val="black"/>
                    </a:solidFill>
                  </a:rPr>
                  <a:t>合并为一个方向，即</a:t>
                </a:r>
                <a14:m>
                  <m:oMath xmlns:m="http://schemas.openxmlformats.org/officeDocument/2006/math">
                    <m:f>
                      <m:fPr>
                        <m:ctrlPr>
                          <a:rPr kumimoji="1" lang="en-US" altLang="zh-CN" b="0" i="1">
                            <a:solidFill>
                              <a:prstClr val="black"/>
                            </a:solidFill>
                            <a:latin typeface="Cambria Math" panose="02040503050406030204" pitchFamily="18" charset="0"/>
                          </a:rPr>
                        </m:ctrlPr>
                      </m:fPr>
                      <m:num>
                        <m:r>
                          <a:rPr kumimoji="1" lang="zh-CN" altLang="en-US" b="0" i="1">
                            <a:solidFill>
                              <a:prstClr val="black"/>
                            </a:solidFill>
                            <a:latin typeface="Cambria Math" panose="02040503050406030204" pitchFamily="18" charset="0"/>
                          </a:rPr>
                          <m:t>𝜋</m:t>
                        </m:r>
                      </m:num>
                      <m:den>
                        <m:r>
                          <a:rPr kumimoji="1" lang="en-US" altLang="zh-CN" b="0" i="1">
                            <a:solidFill>
                              <a:prstClr val="black"/>
                            </a:solidFill>
                            <a:latin typeface="Cambria Math" panose="02040503050406030204" pitchFamily="18" charset="0"/>
                          </a:rPr>
                          <m:t>2</m:t>
                        </m:r>
                      </m:den>
                    </m:f>
                  </m:oMath>
                </a14:m>
                <a:r>
                  <a:rPr kumimoji="1" lang="zh-CN" altLang="en-US" b="0" dirty="0">
                    <a:solidFill>
                      <a:prstClr val="black"/>
                    </a:solidFill>
                  </a:rPr>
                  <a:t>方向。</a:t>
                </a:r>
                <a:endParaRPr kumimoji="1" lang="en-US" altLang="zh-CN" b="0" dirty="0">
                  <a:solidFill>
                    <a:prstClr val="black"/>
                  </a:solidFill>
                </a:endParaRPr>
              </a:p>
              <a:p>
                <a:pPr marL="0" indent="0">
                  <a:buNone/>
                </a:pPr>
                <a:endParaRPr kumimoji="1" lang="en-US" altLang="zh-CN" b="0" dirty="0"/>
              </a:p>
            </p:txBody>
          </p:sp>
        </mc:Choice>
        <mc:Fallback xmlns="">
          <p:sp>
            <p:nvSpPr>
              <p:cNvPr id="3" name="内容占位符 2">
                <a:extLst>
                  <a:ext uri="{FF2B5EF4-FFF2-40B4-BE49-F238E27FC236}">
                    <a16:creationId xmlns:a16="http://schemas.microsoft.com/office/drawing/2014/main" xmlns="" id="{910293A5-CFC4-4AC9-982B-6D63E53C1E6C}"/>
                  </a:ext>
                </a:extLst>
              </p:cNvPr>
              <p:cNvSpPr>
                <a:spLocks noGrp="1" noRot="1" noChangeAspect="1" noMove="1" noResize="1" noEditPoints="1" noAdjustHandles="1" noChangeArrowheads="1" noChangeShapeType="1" noTextEdit="1"/>
              </p:cNvSpPr>
              <p:nvPr>
                <p:ph idx="1"/>
              </p:nvPr>
            </p:nvSpPr>
            <p:spPr>
              <a:xfrm>
                <a:off x="539750" y="1196980"/>
                <a:ext cx="7848600" cy="5400371"/>
              </a:xfrm>
              <a:blipFill rotWithShape="0">
                <a:blip r:embed="rId2"/>
                <a:stretch>
                  <a:fillRect l="-10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140049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marL="0" lvl="0" indent="0">
              <a:buNone/>
            </a:pPr>
            <a:r>
              <a:rPr kumimoji="1" lang="en-US" altLang="zh-CN" sz="2200" dirty="0">
                <a:solidFill>
                  <a:prstClr val="black"/>
                </a:solidFill>
              </a:rPr>
              <a:t>3.</a:t>
            </a:r>
            <a:r>
              <a:rPr kumimoji="1" lang="zh-CN" altLang="en-US" sz="2200" dirty="0">
                <a:solidFill>
                  <a:prstClr val="black"/>
                </a:solidFill>
              </a:rPr>
              <a:t>基于 </a:t>
            </a:r>
            <a:r>
              <a:rPr kumimoji="1" lang="en-US" altLang="zh-CN" sz="2200" dirty="0">
                <a:solidFill>
                  <a:prstClr val="black"/>
                </a:solidFill>
              </a:rPr>
              <a:t>Tamura</a:t>
            </a:r>
            <a:r>
              <a:rPr kumimoji="1" lang="zh-CN" altLang="en-US" sz="2200" dirty="0">
                <a:solidFill>
                  <a:prstClr val="black"/>
                </a:solidFill>
              </a:rPr>
              <a:t>方法的纹理特征提取</a:t>
            </a:r>
            <a:endParaRPr kumimoji="1" lang="en-US" altLang="zh-CN" sz="2200" dirty="0">
              <a:solidFill>
                <a:prstClr val="black"/>
              </a:solidFill>
            </a:endParaRPr>
          </a:p>
          <a:p>
            <a:pPr marL="0" indent="0">
              <a:buNone/>
            </a:pPr>
            <a:r>
              <a:rPr kumimoji="1" lang="zh-CN" altLang="en-US" b="0" dirty="0"/>
              <a:t>       另外，为减小一些不明显边缘带来的影响，在建立直方图时只需要统计像素点梯度矢量的模</a:t>
            </a:r>
            <a:r>
              <a:rPr kumimoji="1" lang="en-US" altLang="zh-CN" b="0" dirty="0"/>
              <a:t>ΔG</a:t>
            </a:r>
            <a:r>
              <a:rPr kumimoji="1" lang="zh-CN" altLang="en-US" b="0" dirty="0"/>
              <a:t>大于给定阙值的像素，根据经验该阈值可以设定为</a:t>
            </a:r>
            <a:r>
              <a:rPr kumimoji="1" lang="en-US" altLang="zh-CN" b="0" dirty="0"/>
              <a:t>100</a:t>
            </a:r>
            <a:r>
              <a:rPr kumimoji="1" lang="zh-CN" altLang="en-US" b="0" dirty="0"/>
              <a:t>。该直方图可以反映图像的方向性，对于有明显方向性的图像该直方图会表现出峰值，反之该直方图则比较平坦。最后的直方图仍然是归一化了的像素总数统计值。</a:t>
            </a:r>
            <a:endParaRPr kumimoji="1" lang="en-US" altLang="zh-CN" b="0" dirty="0"/>
          </a:p>
        </p:txBody>
      </p:sp>
    </p:spTree>
    <p:extLst>
      <p:ext uri="{BB962C8B-B14F-4D97-AF65-F5344CB8AC3E}">
        <p14:creationId xmlns:p14="http://schemas.microsoft.com/office/powerpoint/2010/main" val="1790306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marL="0" lvl="0" indent="0">
                  <a:buNone/>
                </a:pPr>
                <a:r>
                  <a:rPr kumimoji="1" lang="en-US" altLang="zh-CN" sz="2200" dirty="0">
                    <a:solidFill>
                      <a:prstClr val="black"/>
                    </a:solidFill>
                  </a:rPr>
                  <a:t>3.</a:t>
                </a:r>
                <a:r>
                  <a:rPr kumimoji="1" lang="zh-CN" altLang="en-US" sz="2200" dirty="0">
                    <a:solidFill>
                      <a:prstClr val="black"/>
                    </a:solidFill>
                  </a:rPr>
                  <a:t>基于 </a:t>
                </a:r>
                <a:r>
                  <a:rPr kumimoji="1" lang="en-US" altLang="zh-CN" sz="2200" dirty="0">
                    <a:solidFill>
                      <a:prstClr val="black"/>
                    </a:solidFill>
                  </a:rPr>
                  <a:t>Tamura</a:t>
                </a:r>
                <a:r>
                  <a:rPr kumimoji="1" lang="zh-CN" altLang="en-US" sz="2200" dirty="0">
                    <a:solidFill>
                      <a:prstClr val="black"/>
                    </a:solidFill>
                  </a:rPr>
                  <a:t>方法的纹理特征提取</a:t>
                </a:r>
                <a:endParaRPr kumimoji="1" lang="en-US" altLang="zh-CN" sz="2200" dirty="0">
                  <a:solidFill>
                    <a:prstClr val="black"/>
                  </a:solidFill>
                </a:endParaRPr>
              </a:p>
              <a:p>
                <a:pPr marL="0" indent="0">
                  <a:buNone/>
                </a:pPr>
                <a:r>
                  <a:rPr kumimoji="1" lang="en-US" altLang="zh-CN" b="0" dirty="0"/>
                  <a:t>       Tamura</a:t>
                </a:r>
                <a:r>
                  <a:rPr kumimoji="1" lang="zh-CN" altLang="en-US" b="0" dirty="0"/>
                  <a:t>给出的图像方向性特征是根据该直方图中峰值的尖锐程度来计算的，公式如下：</a:t>
                </a:r>
                <a:endParaRPr kumimoji="1" lang="en-US" altLang="zh-CN" b="0" dirty="0"/>
              </a:p>
              <a:p>
                <a:pPr marL="0" indent="0" algn="ctr">
                  <a:buNone/>
                </a:pP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𝐹</m:t>
                        </m:r>
                      </m:e>
                      <m:sub>
                        <m:r>
                          <m:rPr>
                            <m:sty m:val="p"/>
                          </m:rPr>
                          <a:rPr kumimoji="1" lang="en-US" altLang="zh-CN" b="0" i="1">
                            <a:latin typeface="Cambria Math" panose="02040503050406030204" pitchFamily="18" charset="0"/>
                          </a:rPr>
                          <m:t>dir</m:t>
                        </m:r>
                      </m:sub>
                    </m:sSub>
                  </m:oMath>
                </a14:m>
                <a:r>
                  <a:rPr kumimoji="1" lang="en-US" altLang="zh-CN" b="0" dirty="0"/>
                  <a:t>=</a:t>
                </a:r>
                <a14:m>
                  <m:oMath xmlns:m="http://schemas.openxmlformats.org/officeDocument/2006/math">
                    <m:nary>
                      <m:naryPr>
                        <m:chr m:val="∑"/>
                        <m:supHide m:val="on"/>
                        <m:ctrlPr>
                          <a:rPr kumimoji="1" lang="en-US" altLang="zh-CN" b="0" i="1" dirty="0" smtClean="0">
                            <a:latin typeface="Cambria Math" panose="02040503050406030204" pitchFamily="18" charset="0"/>
                          </a:rPr>
                        </m:ctrlPr>
                      </m:naryPr>
                      <m:sub>
                        <m:r>
                          <m:rPr>
                            <m:sty m:val="p"/>
                            <m:brk m:alnAt="7"/>
                          </m:rPr>
                          <a:rPr kumimoji="1" lang="en-US" altLang="zh-CN" b="0" i="1" dirty="0">
                            <a:latin typeface="Cambria Math" panose="02040503050406030204" pitchFamily="18" charset="0"/>
                          </a:rPr>
                          <m:t>p</m:t>
                        </m:r>
                        <m:r>
                          <a:rPr kumimoji="1" lang="en-US" altLang="zh-CN" b="0" i="1" dirty="0" smtClean="0">
                            <a:latin typeface="Cambria Math" panose="02040503050406030204" pitchFamily="18" charset="0"/>
                            <a:ea typeface="Cambria Math" panose="02040503050406030204" pitchFamily="18" charset="0"/>
                          </a:rPr>
                          <m:t>∈</m:t>
                        </m:r>
                        <m:sSub>
                          <m:sSubPr>
                            <m:ctrlPr>
                              <a:rPr kumimoji="1" lang="en-US" altLang="zh-CN" b="0" i="1" dirty="0" smtClean="0">
                                <a:latin typeface="Cambria Math" panose="02040503050406030204" pitchFamily="18" charset="0"/>
                                <a:ea typeface="Cambria Math" panose="02040503050406030204" pitchFamily="18" charset="0"/>
                              </a:rPr>
                            </m:ctrlPr>
                          </m:sSubPr>
                          <m:e>
                            <m:r>
                              <m:rPr>
                                <m:sty m:val="p"/>
                              </m:rPr>
                              <a:rPr kumimoji="1" lang="en-US" altLang="zh-CN" b="0" i="1" dirty="0">
                                <a:latin typeface="Cambria Math" panose="02040503050406030204" pitchFamily="18" charset="0"/>
                                <a:ea typeface="Cambria Math" panose="02040503050406030204" pitchFamily="18" charset="0"/>
                              </a:rPr>
                              <m:t>n</m:t>
                            </m:r>
                          </m:e>
                          <m:sub>
                            <m:r>
                              <a:rPr kumimoji="1" lang="en-US" altLang="zh-CN" b="0" i="1" dirty="0" smtClean="0">
                                <a:latin typeface="Cambria Math" panose="02040503050406030204" pitchFamily="18" charset="0"/>
                                <a:ea typeface="Cambria Math" panose="02040503050406030204" pitchFamily="18" charset="0"/>
                              </a:rPr>
                              <m:t>𝑝</m:t>
                            </m:r>
                          </m:sub>
                        </m:sSub>
                      </m:sub>
                      <m:sup/>
                      <m:e>
                        <m:nary>
                          <m:naryPr>
                            <m:chr m:val="∑"/>
                            <m:supHide m:val="on"/>
                            <m:ctrlPr>
                              <a:rPr kumimoji="1" lang="en-US" altLang="zh-CN" b="0" i="1" dirty="0" smtClean="0">
                                <a:latin typeface="Cambria Math" panose="02040503050406030204" pitchFamily="18" charset="0"/>
                              </a:rPr>
                            </m:ctrlPr>
                          </m:naryPr>
                          <m:sub>
                            <m:r>
                              <m:rPr>
                                <m:brk m:alnAt="7"/>
                              </m:rPr>
                              <a:rPr kumimoji="1" lang="zh-CN" altLang="en-US" b="0" i="1" dirty="0" smtClean="0">
                                <a:latin typeface="Cambria Math" panose="02040503050406030204" pitchFamily="18" charset="0"/>
                              </a:rPr>
                              <m:t>𝜑</m:t>
                            </m:r>
                            <m:r>
                              <a:rPr kumimoji="1" lang="zh-CN" altLang="en-US" b="0" i="1" dirty="0" smtClean="0">
                                <a:latin typeface="Cambria Math" panose="02040503050406030204" pitchFamily="18" charset="0"/>
                              </a:rPr>
                              <m:t>∈</m:t>
                            </m:r>
                            <m:sSub>
                              <m:sSubPr>
                                <m:ctrlPr>
                                  <a:rPr kumimoji="1" lang="en-US" altLang="zh-CN" b="0" i="1" dirty="0" smtClean="0">
                                    <a:latin typeface="Cambria Math" panose="02040503050406030204" pitchFamily="18" charset="0"/>
                                  </a:rPr>
                                </m:ctrlPr>
                              </m:sSubPr>
                              <m:e>
                                <m:r>
                                  <a:rPr kumimoji="1" lang="en-US" altLang="zh-CN" b="0" i="1" dirty="0" smtClean="0">
                                    <a:latin typeface="Cambria Math" panose="02040503050406030204" pitchFamily="18" charset="0"/>
                                  </a:rPr>
                                  <m:t>𝑤</m:t>
                                </m:r>
                              </m:e>
                              <m:sub>
                                <m:r>
                                  <a:rPr kumimoji="1" lang="en-US" altLang="zh-CN" b="0" i="1" dirty="0" smtClean="0">
                                    <a:latin typeface="Cambria Math" panose="02040503050406030204" pitchFamily="18" charset="0"/>
                                  </a:rPr>
                                  <m:t>𝑝</m:t>
                                </m:r>
                              </m:sub>
                            </m:sSub>
                          </m:sub>
                          <m:sup/>
                          <m:e/>
                        </m:nary>
                      </m:e>
                    </m:nary>
                    <m:sSup>
                      <m:sSupPr>
                        <m:ctrlPr>
                          <a:rPr kumimoji="1" lang="en-US" altLang="zh-CN" b="0" i="1" dirty="0" smtClean="0">
                            <a:latin typeface="Cambria Math" panose="02040503050406030204" pitchFamily="18" charset="0"/>
                          </a:rPr>
                        </m:ctrlPr>
                      </m:sSupPr>
                      <m:e>
                        <m:r>
                          <a:rPr kumimoji="1" lang="en-US" altLang="zh-CN" b="0" i="1" dirty="0">
                            <a:latin typeface="Cambria Math" panose="02040503050406030204" pitchFamily="18" charset="0"/>
                          </a:rPr>
                          <m:t>(</m:t>
                        </m:r>
                        <m:r>
                          <a:rPr kumimoji="1" lang="zh-CN" altLang="en-US" b="0" i="1" dirty="0">
                            <a:latin typeface="Cambria Math" panose="02040503050406030204" pitchFamily="18" charset="0"/>
                          </a:rPr>
                          <m:t>𝜑</m:t>
                        </m:r>
                        <m:r>
                          <a:rPr kumimoji="1" lang="zh-CN" altLang="en-US" b="0" i="1" dirty="0">
                            <a:latin typeface="Cambria Math" panose="02040503050406030204" pitchFamily="18" charset="0"/>
                          </a:rPr>
                          <m:t>−</m:t>
                        </m:r>
                        <m:sSub>
                          <m:sSubPr>
                            <m:ctrlPr>
                              <a:rPr kumimoji="1" lang="en-US" altLang="zh-CN" b="0" i="1" dirty="0">
                                <a:latin typeface="Cambria Math" panose="02040503050406030204" pitchFamily="18" charset="0"/>
                              </a:rPr>
                            </m:ctrlPr>
                          </m:sSubPr>
                          <m:e>
                            <m:r>
                              <a:rPr kumimoji="1" lang="zh-CN" altLang="en-US" b="0" i="1" dirty="0">
                                <a:latin typeface="Cambria Math" panose="02040503050406030204" pitchFamily="18" charset="0"/>
                              </a:rPr>
                              <m:t>𝜑</m:t>
                            </m:r>
                          </m:e>
                          <m:sub>
                            <m:r>
                              <a:rPr kumimoji="1" lang="en-US" altLang="zh-CN" b="0" i="1" dirty="0">
                                <a:latin typeface="Cambria Math" panose="02040503050406030204" pitchFamily="18" charset="0"/>
                              </a:rPr>
                              <m:t>𝑝</m:t>
                            </m:r>
                          </m:sub>
                        </m:sSub>
                        <m:r>
                          <a:rPr kumimoji="1" lang="en-US" altLang="zh-CN" b="0" i="1" dirty="0">
                            <a:latin typeface="Cambria Math" panose="02040503050406030204" pitchFamily="18" charset="0"/>
                          </a:rPr>
                          <m:t>)</m:t>
                        </m:r>
                      </m:e>
                      <m:sup>
                        <m:r>
                          <a:rPr kumimoji="1" lang="en-US" altLang="zh-CN" b="0" i="1" dirty="0" smtClean="0">
                            <a:latin typeface="Cambria Math" panose="02040503050406030204" pitchFamily="18" charset="0"/>
                          </a:rPr>
                          <m:t>2</m:t>
                        </m:r>
                      </m:sup>
                    </m:sSup>
                    <m:sSub>
                      <m:sSubPr>
                        <m:ctrlPr>
                          <a:rPr kumimoji="1" lang="en-US" altLang="zh-CN" b="0" i="1" dirty="0" smtClean="0">
                            <a:latin typeface="Cambria Math" panose="02040503050406030204" pitchFamily="18" charset="0"/>
                          </a:rPr>
                        </m:ctrlPr>
                      </m:sSubPr>
                      <m:e>
                        <m:r>
                          <a:rPr kumimoji="1" lang="en-US" altLang="zh-CN" b="0" i="1" dirty="0" smtClean="0">
                            <a:latin typeface="Cambria Math" panose="02040503050406030204" pitchFamily="18" charset="0"/>
                          </a:rPr>
                          <m:t>𝐻</m:t>
                        </m:r>
                      </m:e>
                      <m:sub>
                        <m:r>
                          <a:rPr kumimoji="1" lang="en-US" altLang="zh-CN" b="0" i="1" dirty="0" smtClean="0">
                            <a:latin typeface="Cambria Math" panose="02040503050406030204" pitchFamily="18" charset="0"/>
                          </a:rPr>
                          <m:t>𝐷</m:t>
                        </m:r>
                      </m:sub>
                    </m:sSub>
                  </m:oMath>
                </a14:m>
                <a:r>
                  <a:rPr kumimoji="1" lang="en-US" altLang="zh-CN" b="0" dirty="0"/>
                  <a:t>(</a:t>
                </a:r>
                <a14:m>
                  <m:oMath xmlns:m="http://schemas.openxmlformats.org/officeDocument/2006/math">
                    <m:r>
                      <a:rPr kumimoji="1" lang="zh-CN" altLang="en-US" b="0" i="1" dirty="0" smtClean="0">
                        <a:latin typeface="Cambria Math" panose="02040503050406030204" pitchFamily="18" charset="0"/>
                      </a:rPr>
                      <m:t>𝜑</m:t>
                    </m:r>
                  </m:oMath>
                </a14:m>
                <a:r>
                  <a:rPr kumimoji="1" lang="en-US" altLang="zh-CN" b="0" dirty="0"/>
                  <a:t>)</a:t>
                </a:r>
              </a:p>
              <a:p>
                <a:pPr marL="0" indent="0">
                  <a:buNone/>
                </a:pPr>
                <a:r>
                  <a:rPr kumimoji="1" lang="zh-CN" altLang="en-US" b="0" dirty="0"/>
                  <a:t>式中：</a:t>
                </a:r>
                <a:r>
                  <a:rPr kumimoji="1" lang="en-US" altLang="zh-CN" b="0" dirty="0"/>
                  <a:t>P</a:t>
                </a:r>
                <a:r>
                  <a:rPr kumimoji="1" lang="zh-CN" altLang="en-US" b="0" dirty="0"/>
                  <a:t>为直方图中的聚集峰；</a:t>
                </a:r>
                <a14:m>
                  <m:oMath xmlns:m="http://schemas.openxmlformats.org/officeDocument/2006/math">
                    <m:sSub>
                      <m:sSubPr>
                        <m:ctrlPr>
                          <a:rPr kumimoji="1" lang="en-US" altLang="zh-CN" b="0" i="1" dirty="0">
                            <a:latin typeface="Cambria Math" panose="02040503050406030204" pitchFamily="18" charset="0"/>
                            <a:ea typeface="Cambria Math" panose="02040503050406030204" pitchFamily="18" charset="0"/>
                          </a:rPr>
                        </m:ctrlPr>
                      </m:sSubPr>
                      <m:e>
                        <m:r>
                          <m:rPr>
                            <m:sty m:val="p"/>
                          </m:rPr>
                          <a:rPr kumimoji="1" lang="en-US" altLang="zh-CN" b="0" i="1" dirty="0">
                            <a:latin typeface="Cambria Math" panose="02040503050406030204" pitchFamily="18" charset="0"/>
                            <a:ea typeface="Cambria Math" panose="02040503050406030204" pitchFamily="18" charset="0"/>
                          </a:rPr>
                          <m:t>n</m:t>
                        </m:r>
                      </m:e>
                      <m:sub>
                        <m:r>
                          <a:rPr kumimoji="1" lang="en-US" altLang="zh-CN" b="0" i="1" dirty="0">
                            <a:latin typeface="Cambria Math" panose="02040503050406030204" pitchFamily="18" charset="0"/>
                            <a:ea typeface="Cambria Math" panose="02040503050406030204" pitchFamily="18" charset="0"/>
                          </a:rPr>
                          <m:t>𝑝</m:t>
                        </m:r>
                      </m:sub>
                    </m:sSub>
                  </m:oMath>
                </a14:m>
                <a:r>
                  <a:rPr kumimoji="1" lang="zh-CN" altLang="en-US" b="0" dirty="0"/>
                  <a:t>为直方图中所有的聚集峰个数；</a:t>
                </a:r>
                <a14:m>
                  <m:oMath xmlns:m="http://schemas.openxmlformats.org/officeDocument/2006/math">
                    <m:sSub>
                      <m:sSubPr>
                        <m:ctrlPr>
                          <a:rPr kumimoji="1" lang="en-US" altLang="zh-CN" b="0" i="1" dirty="0">
                            <a:latin typeface="Cambria Math" panose="02040503050406030204" pitchFamily="18" charset="0"/>
                          </a:rPr>
                        </m:ctrlPr>
                      </m:sSubPr>
                      <m:e>
                        <m:r>
                          <a:rPr kumimoji="1" lang="en-US" altLang="zh-CN" b="0" i="1" dirty="0">
                            <a:latin typeface="Cambria Math" panose="02040503050406030204" pitchFamily="18" charset="0"/>
                          </a:rPr>
                          <m:t>𝑤</m:t>
                        </m:r>
                      </m:e>
                      <m:sub>
                        <m:r>
                          <a:rPr kumimoji="1" lang="en-US" altLang="zh-CN" b="0" i="1" dirty="0">
                            <a:latin typeface="Cambria Math" panose="02040503050406030204" pitchFamily="18" charset="0"/>
                          </a:rPr>
                          <m:t>𝑝</m:t>
                        </m:r>
                      </m:sub>
                    </m:sSub>
                  </m:oMath>
                </a14:m>
                <a:r>
                  <a:rPr kumimoji="1" lang="zh-CN" altLang="en-US" b="0" dirty="0"/>
                  <a:t>为所有属于该峰的柱形图集合；</a:t>
                </a:r>
                <a14:m>
                  <m:oMath xmlns:m="http://schemas.openxmlformats.org/officeDocument/2006/math">
                    <m:r>
                      <a:rPr kumimoji="1" lang="zh-CN" altLang="en-US" b="0" i="1" dirty="0">
                        <a:latin typeface="Cambria Math" panose="02040503050406030204" pitchFamily="18" charset="0"/>
                      </a:rPr>
                      <m:t>𝜑</m:t>
                    </m:r>
                  </m:oMath>
                </a14:m>
                <a:r>
                  <a:rPr kumimoji="1" lang="zh-CN" altLang="en-US" b="0" dirty="0"/>
                  <a:t>为当前计算的柱形图代表的角度；</a:t>
                </a:r>
                <a14:m>
                  <m:oMath xmlns:m="http://schemas.openxmlformats.org/officeDocument/2006/math">
                    <m:sSub>
                      <m:sSubPr>
                        <m:ctrlPr>
                          <a:rPr kumimoji="1" lang="en-US" altLang="zh-CN" b="0" i="1" dirty="0">
                            <a:latin typeface="Cambria Math" panose="02040503050406030204" pitchFamily="18" charset="0"/>
                          </a:rPr>
                        </m:ctrlPr>
                      </m:sSubPr>
                      <m:e>
                        <m:r>
                          <a:rPr kumimoji="1" lang="zh-CN" altLang="en-US" b="0" i="1" dirty="0">
                            <a:latin typeface="Cambria Math" panose="02040503050406030204" pitchFamily="18" charset="0"/>
                          </a:rPr>
                          <m:t>𝜑</m:t>
                        </m:r>
                      </m:e>
                      <m:sub>
                        <m:r>
                          <a:rPr kumimoji="1" lang="en-US" altLang="zh-CN" b="0" i="1" dirty="0">
                            <a:latin typeface="Cambria Math" panose="02040503050406030204" pitchFamily="18" charset="0"/>
                          </a:rPr>
                          <m:t>𝑝</m:t>
                        </m:r>
                      </m:sub>
                    </m:sSub>
                  </m:oMath>
                </a14:m>
                <a:r>
                  <a:rPr kumimoji="1" lang="zh-CN" altLang="en-US" b="0" dirty="0"/>
                  <a:t>为峰顶代表的角度；</a:t>
                </a:r>
                <a14:m>
                  <m:oMath xmlns:m="http://schemas.openxmlformats.org/officeDocument/2006/math">
                    <m:sSub>
                      <m:sSubPr>
                        <m:ctrlPr>
                          <a:rPr kumimoji="1" lang="en-US" altLang="zh-CN" b="0" i="1" dirty="0">
                            <a:latin typeface="Cambria Math" panose="02040503050406030204" pitchFamily="18" charset="0"/>
                          </a:rPr>
                        </m:ctrlPr>
                      </m:sSubPr>
                      <m:e>
                        <m:r>
                          <a:rPr kumimoji="1" lang="en-US" altLang="zh-CN" b="0" i="1" dirty="0">
                            <a:latin typeface="Cambria Math" panose="02040503050406030204" pitchFamily="18" charset="0"/>
                          </a:rPr>
                          <m:t>𝐻</m:t>
                        </m:r>
                      </m:e>
                      <m:sub>
                        <m:r>
                          <a:rPr kumimoji="1" lang="en-US" altLang="zh-CN" b="0" i="1" dirty="0">
                            <a:latin typeface="Cambria Math" panose="02040503050406030204" pitchFamily="18" charset="0"/>
                          </a:rPr>
                          <m:t>𝐷</m:t>
                        </m:r>
                      </m:sub>
                    </m:sSub>
                  </m:oMath>
                </a14:m>
                <a:r>
                  <a:rPr kumimoji="1" lang="en-US" altLang="zh-CN" b="0" dirty="0"/>
                  <a:t>(</a:t>
                </a:r>
                <a14:m>
                  <m:oMath xmlns:m="http://schemas.openxmlformats.org/officeDocument/2006/math">
                    <m:r>
                      <a:rPr kumimoji="1" lang="zh-CN" altLang="en-US" b="0" i="1" dirty="0">
                        <a:latin typeface="Cambria Math" panose="02040503050406030204" pitchFamily="18" charset="0"/>
                      </a:rPr>
                      <m:t>𝜑</m:t>
                    </m:r>
                  </m:oMath>
                </a14:m>
                <a:r>
                  <a:rPr kumimoji="1" lang="en-US" altLang="zh-CN" b="0" dirty="0"/>
                  <a:t>)</a:t>
                </a:r>
                <a:r>
                  <a:rPr kumimoji="1" lang="zh-CN" altLang="en-US" b="0" dirty="0"/>
                  <a:t>为当前计算的柱形图的统计值</a:t>
                </a:r>
              </a:p>
              <a:p>
                <a:pPr marL="0" indent="0">
                  <a:buNone/>
                </a:pPr>
                <a:r>
                  <a:rPr kumimoji="1" lang="zh-CN" altLang="en-US" b="0" dirty="0"/>
                  <a:t>       从上式可以看出，</a:t>
                </a:r>
                <a14:m>
                  <m:oMath xmlns:m="http://schemas.openxmlformats.org/officeDocument/2006/math">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𝐹</m:t>
                        </m:r>
                      </m:e>
                      <m:sub>
                        <m:r>
                          <m:rPr>
                            <m:sty m:val="p"/>
                          </m:rPr>
                          <a:rPr kumimoji="1" lang="en-US" altLang="zh-CN" b="0" i="1">
                            <a:latin typeface="Cambria Math" panose="02040503050406030204" pitchFamily="18" charset="0"/>
                          </a:rPr>
                          <m:t>dir</m:t>
                        </m:r>
                      </m:sub>
                    </m:sSub>
                  </m:oMath>
                </a14:m>
                <a:r>
                  <a:rPr kumimoji="1" lang="zh-CN" altLang="en-US" b="0" dirty="0"/>
                  <a:t>越小方向一致性越强。当</a:t>
                </a:r>
                <a14:m>
                  <m:oMath xmlns:m="http://schemas.openxmlformats.org/officeDocument/2006/math">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𝐹</m:t>
                        </m:r>
                      </m:e>
                      <m:sub>
                        <m:r>
                          <m:rPr>
                            <m:sty m:val="p"/>
                          </m:rPr>
                          <a:rPr kumimoji="1" lang="en-US" altLang="zh-CN" b="0" i="1">
                            <a:latin typeface="Cambria Math" panose="02040503050406030204" pitchFamily="18" charset="0"/>
                          </a:rPr>
                          <m:t>dir</m:t>
                        </m:r>
                      </m:sub>
                    </m:sSub>
                  </m:oMath>
                </a14:m>
                <a:r>
                  <a:rPr kumimoji="1" lang="en-US" altLang="zh-CN" b="0" dirty="0"/>
                  <a:t>=0</a:t>
                </a:r>
                <a:r>
                  <a:rPr kumimoji="1" lang="zh-CN" altLang="en-US" b="0" dirty="0"/>
                  <a:t>时整幅图像方向一致，反之方向性越弱趋于杂乱无章的纹理分布。</a:t>
                </a:r>
                <a:endParaRPr kumimoji="1" lang="en-US" altLang="zh-CN" b="0" dirty="0"/>
              </a:p>
            </p:txBody>
          </p:sp>
        </mc:Choice>
        <mc:Fallback xmlns="">
          <p:sp>
            <p:nvSpPr>
              <p:cNvPr id="3" name="内容占位符 2">
                <a:extLst>
                  <a:ext uri="{FF2B5EF4-FFF2-40B4-BE49-F238E27FC236}">
                    <a16:creationId xmlns:a16="http://schemas.microsoft.com/office/drawing/2014/main" xmlns="" id="{910293A5-CFC4-4AC9-982B-6D63E53C1E6C}"/>
                  </a:ext>
                </a:extLst>
              </p:cNvPr>
              <p:cNvSpPr>
                <a:spLocks noGrp="1" noRot="1" noChangeAspect="1" noMove="1" noResize="1" noEditPoints="1" noAdjustHandles="1" noChangeArrowheads="1" noChangeShapeType="1" noTextEdit="1"/>
              </p:cNvSpPr>
              <p:nvPr>
                <p:ph idx="1"/>
              </p:nvPr>
            </p:nvSpPr>
            <p:spPr>
              <a:xfrm>
                <a:off x="539750" y="1196980"/>
                <a:ext cx="7848600" cy="5400371"/>
              </a:xfrm>
              <a:blipFill rotWithShape="0">
                <a:blip r:embed="rId2"/>
                <a:stretch>
                  <a:fillRect l="-10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80414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marL="0" lvl="0" indent="0">
                  <a:buNone/>
                </a:pPr>
                <a:r>
                  <a:rPr kumimoji="1" lang="en-US" altLang="zh-CN" sz="2200" dirty="0">
                    <a:solidFill>
                      <a:prstClr val="black"/>
                    </a:solidFill>
                  </a:rPr>
                  <a:t>3.</a:t>
                </a:r>
                <a:r>
                  <a:rPr kumimoji="1" lang="zh-CN" altLang="en-US" sz="2200" dirty="0">
                    <a:solidFill>
                      <a:prstClr val="black"/>
                    </a:solidFill>
                  </a:rPr>
                  <a:t>基于 </a:t>
                </a:r>
                <a:r>
                  <a:rPr kumimoji="1" lang="en-US" altLang="zh-CN" sz="2200" dirty="0">
                    <a:solidFill>
                      <a:prstClr val="black"/>
                    </a:solidFill>
                  </a:rPr>
                  <a:t>Tamura</a:t>
                </a:r>
                <a:r>
                  <a:rPr kumimoji="1" lang="zh-CN" altLang="en-US" sz="2200" dirty="0">
                    <a:solidFill>
                      <a:prstClr val="black"/>
                    </a:solidFill>
                  </a:rPr>
                  <a:t>方法的纹理特征提取</a:t>
                </a:r>
                <a:endParaRPr kumimoji="1" lang="en-US" altLang="zh-CN" sz="2200" dirty="0">
                  <a:solidFill>
                    <a:prstClr val="black"/>
                  </a:solidFill>
                </a:endParaRPr>
              </a:p>
              <a:p>
                <a:pPr marL="0" indent="0">
                  <a:buNone/>
                </a:pPr>
                <a:r>
                  <a:rPr kumimoji="1" lang="en-US" altLang="zh-CN" b="0" dirty="0"/>
                  <a:t>4</a:t>
                </a:r>
                <a:r>
                  <a:rPr kumimoji="1" lang="zh-CN" altLang="en-US" b="0" dirty="0"/>
                  <a:t>）线像度</a:t>
                </a:r>
                <a:endParaRPr kumimoji="1" lang="en-US" altLang="zh-CN" b="0" dirty="0"/>
              </a:p>
              <a:p>
                <a:pPr marL="0" indent="0">
                  <a:buNone/>
                </a:pPr>
                <a:r>
                  <a:rPr kumimoji="1" lang="zh-CN" altLang="en-US" b="0" dirty="0"/>
                  <a:t>线像度表征了图像中纹理基元的两种形状特性，其计算公式如下：</a:t>
                </a: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a:p>
                <a:pPr marL="0" indent="0">
                  <a:buNone/>
                </a:pPr>
                <a:r>
                  <a:rPr kumimoji="1" lang="zh-CN" altLang="en-US" b="0" dirty="0"/>
                  <a:t>式中：</a:t>
                </a: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𝑃</m:t>
                        </m:r>
                      </m:e>
                      <m:sub>
                        <m:r>
                          <a:rPr kumimoji="1" lang="en-US" altLang="zh-CN" b="0" i="1" smtClean="0">
                            <a:latin typeface="Cambria Math" panose="02040503050406030204" pitchFamily="18" charset="0"/>
                          </a:rPr>
                          <m:t>𝐷𝑑</m:t>
                        </m:r>
                      </m:sub>
                    </m:sSub>
                    <m:r>
                      <a:rPr kumimoji="1" lang="zh-CN" altLang="en-US" b="0" i="1">
                        <a:latin typeface="Cambria Math" panose="02040503050406030204" pitchFamily="18" charset="0"/>
                      </a:rPr>
                      <m:t>为</m:t>
                    </m:r>
                  </m:oMath>
                </a14:m>
                <a:r>
                  <a:rPr kumimoji="1" lang="en-US" altLang="zh-CN" b="0" dirty="0"/>
                  <a:t>n</a:t>
                </a:r>
                <a14:m>
                  <m:oMath xmlns:m="http://schemas.openxmlformats.org/officeDocument/2006/math">
                    <m:r>
                      <a:rPr kumimoji="1" lang="en-US" altLang="zh-CN" b="0" i="1" dirty="0" smtClean="0">
                        <a:latin typeface="Cambria Math" panose="02040503050406030204" pitchFamily="18" charset="0"/>
                        <a:ea typeface="Cambria Math" panose="02040503050406030204" pitchFamily="18" charset="0"/>
                      </a:rPr>
                      <m:t>×</m:t>
                    </m:r>
                  </m:oMath>
                </a14:m>
                <a:r>
                  <a:rPr kumimoji="1" lang="en-US" altLang="zh-CN" b="0" dirty="0"/>
                  <a:t>n</a:t>
                </a:r>
                <a:r>
                  <a:rPr kumimoji="1" lang="zh-CN" altLang="en-US" b="0" dirty="0"/>
                  <a:t>的局部方向共生矩阵。</a:t>
                </a:r>
                <a:endParaRPr kumimoji="1" lang="en-US" altLang="zh-CN" b="0" dirty="0"/>
              </a:p>
              <a:p>
                <a:pPr marL="0" indent="0">
                  <a:buNone/>
                </a:pPr>
                <a:endParaRPr kumimoji="1" lang="en-US" altLang="zh-CN" b="0" dirty="0"/>
              </a:p>
            </p:txBody>
          </p:sp>
        </mc:Choice>
        <mc:Fallback xmlns="">
          <p:sp>
            <p:nvSpPr>
              <p:cNvPr id="3" name="内容占位符 2">
                <a:extLst>
                  <a:ext uri="{FF2B5EF4-FFF2-40B4-BE49-F238E27FC236}">
                    <a16:creationId xmlns:a16="http://schemas.microsoft.com/office/drawing/2014/main" xmlns="" id="{910293A5-CFC4-4AC9-982B-6D63E53C1E6C}"/>
                  </a:ext>
                </a:extLst>
              </p:cNvPr>
              <p:cNvSpPr>
                <a:spLocks noGrp="1" noRot="1" noChangeAspect="1" noMove="1" noResize="1" noEditPoints="1" noAdjustHandles="1" noChangeArrowheads="1" noChangeShapeType="1" noTextEdit="1"/>
              </p:cNvSpPr>
              <p:nvPr>
                <p:ph idx="1"/>
              </p:nvPr>
            </p:nvSpPr>
            <p:spPr>
              <a:xfrm>
                <a:off x="539750" y="1196980"/>
                <a:ext cx="7848600" cy="5400371"/>
              </a:xfrm>
              <a:blipFill rotWithShape="0">
                <a:blip r:embed="rId2"/>
                <a:stretch>
                  <a:fillRect l="-1010"/>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825" y="2552700"/>
            <a:ext cx="5848350" cy="1752600"/>
          </a:xfrm>
          <a:prstGeom prst="rect">
            <a:avLst/>
          </a:prstGeom>
        </p:spPr>
      </p:pic>
    </p:spTree>
    <p:extLst>
      <p:ext uri="{BB962C8B-B14F-4D97-AF65-F5344CB8AC3E}">
        <p14:creationId xmlns:p14="http://schemas.microsoft.com/office/powerpoint/2010/main" val="2514664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marL="0" lvl="0" indent="0">
                  <a:buNone/>
                </a:pPr>
                <a:r>
                  <a:rPr kumimoji="1" lang="en-US" altLang="zh-CN" sz="2200" dirty="0">
                    <a:solidFill>
                      <a:prstClr val="black"/>
                    </a:solidFill>
                  </a:rPr>
                  <a:t>3.</a:t>
                </a:r>
                <a:r>
                  <a:rPr kumimoji="1" lang="zh-CN" altLang="en-US" sz="2200" dirty="0">
                    <a:solidFill>
                      <a:prstClr val="black"/>
                    </a:solidFill>
                  </a:rPr>
                  <a:t>基于 </a:t>
                </a:r>
                <a:r>
                  <a:rPr kumimoji="1" lang="en-US" altLang="zh-CN" sz="2200" dirty="0">
                    <a:solidFill>
                      <a:prstClr val="black"/>
                    </a:solidFill>
                  </a:rPr>
                  <a:t>Tamura</a:t>
                </a:r>
                <a:r>
                  <a:rPr kumimoji="1" lang="zh-CN" altLang="en-US" sz="2200" dirty="0">
                    <a:solidFill>
                      <a:prstClr val="black"/>
                    </a:solidFill>
                  </a:rPr>
                  <a:t>方法的纹理特征提取</a:t>
                </a:r>
                <a:endParaRPr kumimoji="1" lang="en-US" altLang="zh-CN" sz="2200" dirty="0">
                  <a:solidFill>
                    <a:prstClr val="black"/>
                  </a:solidFill>
                </a:endParaRPr>
              </a:p>
              <a:p>
                <a:pPr marL="0" indent="0">
                  <a:buNone/>
                </a:pPr>
                <a:r>
                  <a:rPr kumimoji="1" lang="en-US" altLang="zh-CN" b="0" dirty="0"/>
                  <a:t>5</a:t>
                </a:r>
                <a:r>
                  <a:rPr kumimoji="1" lang="zh-CN" altLang="en-US" b="0" dirty="0"/>
                  <a:t>）规整度</a:t>
                </a:r>
                <a:endParaRPr kumimoji="1" lang="en-US" altLang="zh-CN" b="0" dirty="0"/>
              </a:p>
              <a:p>
                <a:pPr marL="0" indent="0">
                  <a:buNone/>
                </a:pPr>
                <a:r>
                  <a:rPr kumimoji="1" lang="zh-CN" altLang="en-US" b="0" dirty="0"/>
                  <a:t>       规整度对应于无序性，反映了图像中纹理基元放置规则变化程度，同时，纹理基元自身的变化也影响整个纹理的规整性。其计算公式如下：</a:t>
                </a:r>
                <a:endParaRPr kumimoji="1" lang="en-US" altLang="zh-CN" b="0" dirty="0"/>
              </a:p>
              <a:p>
                <a:pPr marL="0" indent="0" algn="ctr">
                  <a:buNone/>
                </a:pPr>
                <a14:m>
                  <m:oMath xmlns:m="http://schemas.openxmlformats.org/officeDocument/2006/math">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𝐹</m:t>
                        </m:r>
                      </m:e>
                      <m:sub>
                        <m:r>
                          <m:rPr>
                            <m:sty m:val="p"/>
                          </m:rPr>
                          <a:rPr kumimoji="1" lang="en-US" altLang="zh-CN" b="0" i="1">
                            <a:latin typeface="Cambria Math" panose="02040503050406030204" pitchFamily="18" charset="0"/>
                          </a:rPr>
                          <m:t>reg</m:t>
                        </m:r>
                      </m:sub>
                    </m:sSub>
                  </m:oMath>
                </a14:m>
                <a:r>
                  <a:rPr kumimoji="1" lang="en-US" altLang="zh-CN" b="0" dirty="0"/>
                  <a:t>=1-r</a:t>
                </a:r>
                <a:r>
                  <a:rPr kumimoji="1" lang="zh-CN" altLang="en-US" b="0" dirty="0"/>
                  <a:t>（</a:t>
                </a:r>
                <a14:m>
                  <m:oMath xmlns:m="http://schemas.openxmlformats.org/officeDocument/2006/math">
                    <m:sSub>
                      <m:sSubPr>
                        <m:ctrlPr>
                          <a:rPr kumimoji="1" lang="en-US" altLang="zh-CN" b="0" i="1" smtClean="0">
                            <a:latin typeface="Cambria Math" panose="02040503050406030204" pitchFamily="18" charset="0"/>
                          </a:rPr>
                        </m:ctrlPr>
                      </m:sSubPr>
                      <m:e>
                        <m:r>
                          <a:rPr kumimoji="1" lang="zh-CN" altLang="en-US" b="0" i="1" smtClean="0">
                            <a:latin typeface="Cambria Math" panose="02040503050406030204" pitchFamily="18" charset="0"/>
                          </a:rPr>
                          <m:t>𝜎</m:t>
                        </m:r>
                      </m:e>
                      <m:sub>
                        <m:r>
                          <a:rPr kumimoji="1" lang="en-US" altLang="zh-CN" b="0" i="1" smtClean="0">
                            <a:latin typeface="Cambria Math" panose="02040503050406030204" pitchFamily="18" charset="0"/>
                          </a:rPr>
                          <m:t>𝑐𝑟𝑠</m:t>
                        </m:r>
                      </m:sub>
                    </m:sSub>
                  </m:oMath>
                </a14:m>
                <a:r>
                  <a:rPr kumimoji="1" lang="en-US" altLang="zh-CN" b="0" dirty="0"/>
                  <a:t>+</a:t>
                </a:r>
                <a14:m>
                  <m:oMath xmlns:m="http://schemas.openxmlformats.org/officeDocument/2006/math">
                    <m:sSub>
                      <m:sSubPr>
                        <m:ctrlPr>
                          <a:rPr kumimoji="1" lang="en-US" altLang="zh-CN" b="0" i="1">
                            <a:latin typeface="Cambria Math" panose="02040503050406030204" pitchFamily="18" charset="0"/>
                          </a:rPr>
                        </m:ctrlPr>
                      </m:sSubPr>
                      <m:e>
                        <m:r>
                          <a:rPr kumimoji="1" lang="zh-CN" altLang="en-US" b="0" i="1">
                            <a:latin typeface="Cambria Math" panose="02040503050406030204" pitchFamily="18" charset="0"/>
                          </a:rPr>
                          <m:t>𝜎</m:t>
                        </m:r>
                      </m:e>
                      <m:sub>
                        <m:r>
                          <a:rPr kumimoji="1" lang="en-US" altLang="zh-CN" b="0" i="1" smtClean="0">
                            <a:latin typeface="Cambria Math" panose="02040503050406030204" pitchFamily="18" charset="0"/>
                          </a:rPr>
                          <m:t>𝑐𝑜𝑛</m:t>
                        </m:r>
                      </m:sub>
                    </m:sSub>
                  </m:oMath>
                </a14:m>
                <a:r>
                  <a:rPr kumimoji="1" lang="en-US" altLang="zh-CN" b="0" dirty="0"/>
                  <a:t>+</a:t>
                </a:r>
                <a14:m>
                  <m:oMath xmlns:m="http://schemas.openxmlformats.org/officeDocument/2006/math">
                    <m:sSub>
                      <m:sSubPr>
                        <m:ctrlPr>
                          <a:rPr kumimoji="1" lang="en-US" altLang="zh-CN" b="0" i="1">
                            <a:latin typeface="Cambria Math" panose="02040503050406030204" pitchFamily="18" charset="0"/>
                          </a:rPr>
                        </m:ctrlPr>
                      </m:sSubPr>
                      <m:e>
                        <m:r>
                          <a:rPr kumimoji="1" lang="zh-CN" altLang="en-US" b="0" i="1">
                            <a:latin typeface="Cambria Math" panose="02040503050406030204" pitchFamily="18" charset="0"/>
                          </a:rPr>
                          <m:t>𝜎</m:t>
                        </m:r>
                      </m:e>
                      <m:sub>
                        <m:r>
                          <a:rPr kumimoji="1" lang="en-US" altLang="zh-CN" b="0" i="1" smtClean="0">
                            <a:latin typeface="Cambria Math" panose="02040503050406030204" pitchFamily="18" charset="0"/>
                          </a:rPr>
                          <m:t>𝑑𝑖𝑟</m:t>
                        </m:r>
                      </m:sub>
                    </m:sSub>
                  </m:oMath>
                </a14:m>
                <a:r>
                  <a:rPr kumimoji="1" lang="en-US" altLang="zh-CN" b="0" dirty="0"/>
                  <a:t>+</a:t>
                </a:r>
                <a14:m>
                  <m:oMath xmlns:m="http://schemas.openxmlformats.org/officeDocument/2006/math">
                    <m:sSub>
                      <m:sSubPr>
                        <m:ctrlPr>
                          <a:rPr kumimoji="1" lang="en-US" altLang="zh-CN" b="0" i="1">
                            <a:latin typeface="Cambria Math" panose="02040503050406030204" pitchFamily="18" charset="0"/>
                          </a:rPr>
                        </m:ctrlPr>
                      </m:sSubPr>
                      <m:e>
                        <m:r>
                          <a:rPr kumimoji="1" lang="zh-CN" altLang="en-US" b="0" i="1">
                            <a:latin typeface="Cambria Math" panose="02040503050406030204" pitchFamily="18" charset="0"/>
                          </a:rPr>
                          <m:t>𝜎</m:t>
                        </m:r>
                      </m:e>
                      <m:sub>
                        <m:r>
                          <a:rPr kumimoji="1" lang="en-US" altLang="zh-CN" b="0" i="1" smtClean="0">
                            <a:latin typeface="Cambria Math" panose="02040503050406030204" pitchFamily="18" charset="0"/>
                          </a:rPr>
                          <m:t>𝑙𝑖𝑛</m:t>
                        </m:r>
                      </m:sub>
                    </m:sSub>
                  </m:oMath>
                </a14:m>
                <a:r>
                  <a:rPr kumimoji="1" lang="zh-CN" altLang="en-US" b="0" dirty="0"/>
                  <a:t>）</a:t>
                </a:r>
                <a:endParaRPr kumimoji="1" lang="en-US" altLang="zh-CN" b="0" dirty="0"/>
              </a:p>
              <a:p>
                <a:pPr marL="0" indent="0">
                  <a:buNone/>
                </a:pPr>
                <a:r>
                  <a:rPr kumimoji="1" lang="zh-CN" altLang="en-US" b="0" dirty="0"/>
                  <a:t>式中</a:t>
                </a:r>
                <a:r>
                  <a:rPr kumimoji="1" lang="en-US" altLang="zh-CN" b="0" dirty="0"/>
                  <a:t>:r</a:t>
                </a:r>
                <a:r>
                  <a:rPr kumimoji="1" lang="zh-CN" altLang="en-US" b="0" dirty="0"/>
                  <a:t>为归一化因子；</a:t>
                </a:r>
                <a14:m>
                  <m:oMath xmlns:m="http://schemas.openxmlformats.org/officeDocument/2006/math">
                    <m:sSub>
                      <m:sSubPr>
                        <m:ctrlPr>
                          <a:rPr kumimoji="1" lang="en-US" altLang="zh-CN" b="0" i="1">
                            <a:latin typeface="Cambria Math" panose="02040503050406030204" pitchFamily="18" charset="0"/>
                          </a:rPr>
                        </m:ctrlPr>
                      </m:sSubPr>
                      <m:e>
                        <m:r>
                          <a:rPr kumimoji="1" lang="zh-CN" altLang="en-US" b="0" i="1">
                            <a:latin typeface="Cambria Math" panose="02040503050406030204" pitchFamily="18" charset="0"/>
                          </a:rPr>
                          <m:t>𝜎</m:t>
                        </m:r>
                      </m:e>
                      <m:sub>
                        <m:r>
                          <a:rPr kumimoji="1" lang="en-US" altLang="zh-CN" b="0" i="1">
                            <a:latin typeface="Cambria Math" panose="02040503050406030204" pitchFamily="18" charset="0"/>
                          </a:rPr>
                          <m:t>𝑐𝑟𝑠</m:t>
                        </m:r>
                      </m:sub>
                    </m:sSub>
                    <m:sSub>
                      <m:sSubPr>
                        <m:ctrlPr>
                          <a:rPr kumimoji="1" lang="en-US" altLang="zh-CN" b="0" i="1">
                            <a:latin typeface="Cambria Math" panose="02040503050406030204" pitchFamily="18" charset="0"/>
                          </a:rPr>
                        </m:ctrlPr>
                      </m:sSubPr>
                      <m:e>
                        <m:r>
                          <a:rPr kumimoji="1" lang="zh-CN" altLang="en-US" b="0" i="1" smtClean="0">
                            <a:latin typeface="Cambria Math" panose="02040503050406030204" pitchFamily="18" charset="0"/>
                          </a:rPr>
                          <m:t>，</m:t>
                        </m:r>
                        <m:r>
                          <a:rPr kumimoji="1" lang="zh-CN" altLang="en-US" b="0" i="1">
                            <a:latin typeface="Cambria Math" panose="02040503050406030204" pitchFamily="18" charset="0"/>
                          </a:rPr>
                          <m:t>𝜎</m:t>
                        </m:r>
                      </m:e>
                      <m:sub>
                        <m:r>
                          <a:rPr kumimoji="1" lang="en-US" altLang="zh-CN" b="0" i="1">
                            <a:latin typeface="Cambria Math" panose="02040503050406030204" pitchFamily="18" charset="0"/>
                          </a:rPr>
                          <m:t>𝑐𝑜𝑛</m:t>
                        </m:r>
                      </m:sub>
                    </m:sSub>
                    <m:sSub>
                      <m:sSubPr>
                        <m:ctrlPr>
                          <a:rPr kumimoji="1" lang="en-US" altLang="zh-CN" b="0" i="1">
                            <a:latin typeface="Cambria Math" panose="02040503050406030204" pitchFamily="18" charset="0"/>
                          </a:rPr>
                        </m:ctrlPr>
                      </m:sSubPr>
                      <m:e>
                        <m:r>
                          <a:rPr kumimoji="1" lang="zh-CN" altLang="en-US" b="0" i="1" smtClean="0">
                            <a:latin typeface="Cambria Math" panose="02040503050406030204" pitchFamily="18" charset="0"/>
                          </a:rPr>
                          <m:t>，</m:t>
                        </m:r>
                        <m:r>
                          <a:rPr kumimoji="1" lang="zh-CN" altLang="en-US" b="0" i="1">
                            <a:latin typeface="Cambria Math" panose="02040503050406030204" pitchFamily="18" charset="0"/>
                          </a:rPr>
                          <m:t>𝜎</m:t>
                        </m:r>
                      </m:e>
                      <m:sub>
                        <m:r>
                          <a:rPr kumimoji="1" lang="en-US" altLang="zh-CN" b="0" i="1">
                            <a:latin typeface="Cambria Math" panose="02040503050406030204" pitchFamily="18" charset="0"/>
                          </a:rPr>
                          <m:t>𝑑𝑖𝑟</m:t>
                        </m:r>
                      </m:sub>
                    </m:sSub>
                    <m:sSub>
                      <m:sSubPr>
                        <m:ctrlPr>
                          <a:rPr kumimoji="1" lang="en-US" altLang="zh-CN" b="0" i="1">
                            <a:latin typeface="Cambria Math" panose="02040503050406030204" pitchFamily="18" charset="0"/>
                          </a:rPr>
                        </m:ctrlPr>
                      </m:sSubPr>
                      <m:e>
                        <m:r>
                          <a:rPr kumimoji="1" lang="zh-CN" altLang="en-US" b="0" i="1" smtClean="0">
                            <a:latin typeface="Cambria Math" panose="02040503050406030204" pitchFamily="18" charset="0"/>
                          </a:rPr>
                          <m:t>，</m:t>
                        </m:r>
                        <m:r>
                          <a:rPr kumimoji="1" lang="zh-CN" altLang="en-US" b="0" i="1">
                            <a:latin typeface="Cambria Math" panose="02040503050406030204" pitchFamily="18" charset="0"/>
                          </a:rPr>
                          <m:t>𝜎</m:t>
                        </m:r>
                      </m:e>
                      <m:sub>
                        <m:r>
                          <a:rPr kumimoji="1" lang="en-US" altLang="zh-CN" b="0" i="1">
                            <a:latin typeface="Cambria Math" panose="02040503050406030204" pitchFamily="18" charset="0"/>
                          </a:rPr>
                          <m:t>𝑙𝑖𝑛</m:t>
                        </m:r>
                      </m:sub>
                    </m:sSub>
                  </m:oMath>
                </a14:m>
                <a:r>
                  <a:rPr kumimoji="1" lang="zh-CN" altLang="en-US" b="0" dirty="0"/>
                  <a:t>分别为</a:t>
                </a:r>
                <a14:m>
                  <m:oMath xmlns:m="http://schemas.openxmlformats.org/officeDocument/2006/math">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𝐹</m:t>
                        </m:r>
                      </m:e>
                      <m:sub>
                        <m:r>
                          <a:rPr kumimoji="1" lang="en-US" altLang="zh-CN" b="0" i="1" smtClean="0">
                            <a:latin typeface="Cambria Math" panose="02040503050406030204" pitchFamily="18" charset="0"/>
                          </a:rPr>
                          <m:t>𝑐𝑟𝑠</m:t>
                        </m:r>
                        <m:r>
                          <a:rPr kumimoji="1" lang="zh-CN" altLang="en-US" b="0" i="1">
                            <a:latin typeface="Cambria Math" panose="02040503050406030204" pitchFamily="18" charset="0"/>
                          </a:rPr>
                          <m:t>，</m:t>
                        </m:r>
                      </m:sub>
                    </m:sSub>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𝐹</m:t>
                        </m:r>
                      </m:e>
                      <m:sub>
                        <m:r>
                          <a:rPr kumimoji="1" lang="en-US" altLang="zh-CN" b="0" i="1" smtClean="0">
                            <a:latin typeface="Cambria Math" panose="02040503050406030204" pitchFamily="18" charset="0"/>
                          </a:rPr>
                          <m:t>𝑐𝑜𝑛</m:t>
                        </m:r>
                      </m:sub>
                    </m:sSub>
                    <m:sSub>
                      <m:sSubPr>
                        <m:ctrlPr>
                          <a:rPr kumimoji="1" lang="en-US" altLang="zh-CN" b="0" i="1">
                            <a:latin typeface="Cambria Math" panose="02040503050406030204" pitchFamily="18" charset="0"/>
                          </a:rPr>
                        </m:ctrlPr>
                      </m:sSubPr>
                      <m:e>
                        <m:r>
                          <a:rPr kumimoji="1" lang="zh-CN" altLang="en-US" b="0" i="1" smtClean="0">
                            <a:latin typeface="Cambria Math" panose="02040503050406030204" pitchFamily="18" charset="0"/>
                          </a:rPr>
                          <m:t>，</m:t>
                        </m:r>
                        <m:r>
                          <a:rPr kumimoji="1" lang="en-US" altLang="zh-CN" b="0" i="1">
                            <a:latin typeface="Cambria Math" panose="02040503050406030204" pitchFamily="18" charset="0"/>
                          </a:rPr>
                          <m:t>𝐹</m:t>
                        </m:r>
                      </m:e>
                      <m:sub>
                        <m:r>
                          <a:rPr kumimoji="1" lang="en-US" altLang="zh-CN" b="0" i="1" smtClean="0">
                            <a:latin typeface="Cambria Math" panose="02040503050406030204" pitchFamily="18" charset="0"/>
                          </a:rPr>
                          <m:t>𝑑𝑖𝑟</m:t>
                        </m:r>
                      </m:sub>
                    </m:sSub>
                    <m:sSub>
                      <m:sSubPr>
                        <m:ctrlPr>
                          <a:rPr kumimoji="1" lang="en-US" altLang="zh-CN" b="0" i="1">
                            <a:latin typeface="Cambria Math" panose="02040503050406030204" pitchFamily="18" charset="0"/>
                          </a:rPr>
                        </m:ctrlPr>
                      </m:sSubPr>
                      <m:e>
                        <m:r>
                          <a:rPr kumimoji="1" lang="zh-CN" altLang="en-US" b="0" i="1" smtClean="0">
                            <a:latin typeface="Cambria Math" panose="02040503050406030204" pitchFamily="18" charset="0"/>
                          </a:rPr>
                          <m:t>，</m:t>
                        </m:r>
                        <m:r>
                          <a:rPr kumimoji="1" lang="en-US" altLang="zh-CN" b="0" i="1">
                            <a:latin typeface="Cambria Math" panose="02040503050406030204" pitchFamily="18" charset="0"/>
                          </a:rPr>
                          <m:t>𝐹</m:t>
                        </m:r>
                      </m:e>
                      <m:sub>
                        <m:r>
                          <a:rPr kumimoji="1" lang="en-US" altLang="zh-CN" b="0" i="1" smtClean="0">
                            <a:latin typeface="Cambria Math" panose="02040503050406030204" pitchFamily="18" charset="0"/>
                          </a:rPr>
                          <m:t>𝑙𝑖𝑛</m:t>
                        </m:r>
                      </m:sub>
                    </m:sSub>
                  </m:oMath>
                </a14:m>
                <a:r>
                  <a:rPr kumimoji="1" lang="zh-CN" altLang="en-US" b="0" dirty="0"/>
                  <a:t>的均方差。</a:t>
                </a:r>
                <a:endParaRPr kumimoji="1" lang="en-US" altLang="zh-CN" b="0" dirty="0"/>
              </a:p>
            </p:txBody>
          </p:sp>
        </mc:Choice>
        <mc:Fallback xmlns="">
          <p:sp>
            <p:nvSpPr>
              <p:cNvPr id="3" name="内容占位符 2">
                <a:extLst>
                  <a:ext uri="{FF2B5EF4-FFF2-40B4-BE49-F238E27FC236}">
                    <a16:creationId xmlns:a16="http://schemas.microsoft.com/office/drawing/2014/main" xmlns="" id="{910293A5-CFC4-4AC9-982B-6D63E53C1E6C}"/>
                  </a:ext>
                </a:extLst>
              </p:cNvPr>
              <p:cNvSpPr>
                <a:spLocks noGrp="1" noRot="1" noChangeAspect="1" noMove="1" noResize="1" noEditPoints="1" noAdjustHandles="1" noChangeArrowheads="1" noChangeShapeType="1" noTextEdit="1"/>
              </p:cNvSpPr>
              <p:nvPr>
                <p:ph idx="1"/>
              </p:nvPr>
            </p:nvSpPr>
            <p:spPr>
              <a:xfrm>
                <a:off x="539750" y="1196980"/>
                <a:ext cx="7848600" cy="5400371"/>
              </a:xfrm>
              <a:blipFill rotWithShape="0">
                <a:blip r:embed="rId2"/>
                <a:stretch>
                  <a:fillRect l="-1010" r="-22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0113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251520" y="1196981"/>
            <a:ext cx="8568952" cy="5328364"/>
          </a:xfrm>
        </p:spPr>
        <p:txBody>
          <a:bodyPr/>
          <a:lstStyle/>
          <a:p>
            <a:r>
              <a:rPr kumimoji="1" lang="en-US" altLang="zh-CN" sz="2400" dirty="0">
                <a:sym typeface="+mn-ea"/>
              </a:rPr>
              <a:t>1.</a:t>
            </a:r>
            <a:r>
              <a:rPr kumimoji="1" lang="zh-CN" altLang="en-US" sz="2400" dirty="0">
                <a:sym typeface="+mn-ea"/>
              </a:rPr>
              <a:t>颜色直方图</a:t>
            </a:r>
          </a:p>
          <a:p>
            <a:pPr marL="0" indent="0">
              <a:buNone/>
            </a:pPr>
            <a:r>
              <a:rPr kumimoji="1" lang="en-US" altLang="zh-CN" sz="2200" dirty="0"/>
              <a:t>    </a:t>
            </a:r>
            <a:r>
              <a:rPr kumimoji="1" lang="zh-CN" altLang="en-US" b="0" dirty="0"/>
              <a:t>给定一幅图像，表示像素点（</a:t>
            </a:r>
            <a:r>
              <a:rPr kumimoji="1" lang="en-US" altLang="zh-CN" b="0" dirty="0"/>
              <a:t>x</a:t>
            </a:r>
            <a:r>
              <a:rPr kumimoji="1" lang="zh-CN" altLang="en-US" b="0" dirty="0"/>
              <a:t>，</a:t>
            </a:r>
            <a:r>
              <a:rPr kumimoji="1" lang="en-US" altLang="zh-CN" b="0" dirty="0"/>
              <a:t>y</a:t>
            </a:r>
            <a:r>
              <a:rPr kumimoji="1" lang="zh-CN" altLang="en-US" b="0" dirty="0"/>
              <a:t>）处的颜色值，</a:t>
            </a:r>
            <a:r>
              <a:rPr kumimoji="1" lang="en-US" altLang="zh-CN" b="0" dirty="0"/>
              <a:t>M×N</a:t>
            </a:r>
            <a:r>
              <a:rPr kumimoji="1" lang="zh-CN" altLang="en-US" b="0" dirty="0"/>
              <a:t>表示图像的尺寸，图像所包含的颜色集记为</a:t>
            </a:r>
            <a:r>
              <a:rPr kumimoji="1" lang="en-US" altLang="zh-CN" b="0" dirty="0"/>
              <a:t>C</a:t>
            </a:r>
            <a:r>
              <a:rPr kumimoji="1" lang="zh-CN" altLang="en-US" b="0" dirty="0"/>
              <a:t>，则图像的颜色直方图可表示如下：</a:t>
            </a: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a:p>
            <a:pPr marL="0" indent="0">
              <a:buNone/>
            </a:pPr>
            <a:r>
              <a:rPr kumimoji="1" lang="en-US" altLang="zh-CN" b="0" dirty="0"/>
              <a:t>   </a:t>
            </a:r>
          </a:p>
          <a:p>
            <a:pPr marL="0" indent="0">
              <a:buNone/>
            </a:pPr>
            <a:r>
              <a:rPr kumimoji="1" lang="en-US" altLang="zh-CN" b="0" dirty="0"/>
              <a:t>     </a:t>
            </a:r>
            <a:r>
              <a:rPr kumimoji="1" lang="zh-CN" altLang="en-US" b="0" dirty="0"/>
              <a:t>如果这样，这个直方图就会太宽了，每个颜色就是</a:t>
            </a:r>
            <a:r>
              <a:rPr kumimoji="1" lang="en-US" altLang="zh-CN" b="0" dirty="0"/>
              <a:t>256</a:t>
            </a:r>
            <a:r>
              <a:rPr kumimoji="1" lang="zh-CN" altLang="en-US" b="0" dirty="0"/>
              <a:t>维，</a:t>
            </a:r>
            <a:r>
              <a:rPr kumimoji="1" lang="en-US" altLang="zh-CN" b="0" dirty="0" err="1"/>
              <a:t>Matlab</a:t>
            </a:r>
            <a:r>
              <a:rPr kumimoji="1" lang="zh-CN" altLang="en-US" b="0" dirty="0"/>
              <a:t>的直方图函数，可以指定分块的块数。</a:t>
            </a: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 y="3284984"/>
            <a:ext cx="9144000" cy="971206"/>
          </a:xfrm>
          <a:prstGeom prst="rect">
            <a:avLst/>
          </a:prstGeom>
        </p:spPr>
      </p:pic>
    </p:spTree>
    <p:extLst>
      <p:ext uri="{BB962C8B-B14F-4D97-AF65-F5344CB8AC3E}">
        <p14:creationId xmlns:p14="http://schemas.microsoft.com/office/powerpoint/2010/main" val="38561473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marL="0" lvl="0" indent="0">
                  <a:buNone/>
                </a:pPr>
                <a:r>
                  <a:rPr kumimoji="1" lang="en-US" altLang="zh-CN" sz="2200" dirty="0">
                    <a:solidFill>
                      <a:prstClr val="black"/>
                    </a:solidFill>
                  </a:rPr>
                  <a:t>3.</a:t>
                </a:r>
                <a:r>
                  <a:rPr kumimoji="1" lang="zh-CN" altLang="en-US" sz="2200" dirty="0">
                    <a:solidFill>
                      <a:prstClr val="black"/>
                    </a:solidFill>
                  </a:rPr>
                  <a:t>基于 </a:t>
                </a:r>
                <a:r>
                  <a:rPr kumimoji="1" lang="en-US" altLang="zh-CN" sz="2200" dirty="0">
                    <a:solidFill>
                      <a:prstClr val="black"/>
                    </a:solidFill>
                  </a:rPr>
                  <a:t>Tamura</a:t>
                </a:r>
                <a:r>
                  <a:rPr kumimoji="1" lang="zh-CN" altLang="en-US" sz="2200" dirty="0">
                    <a:solidFill>
                      <a:prstClr val="black"/>
                    </a:solidFill>
                  </a:rPr>
                  <a:t>方法的纹理特征提取</a:t>
                </a:r>
                <a:endParaRPr kumimoji="1" lang="en-US" altLang="zh-CN" sz="2200" dirty="0">
                  <a:solidFill>
                    <a:prstClr val="black"/>
                  </a:solidFill>
                </a:endParaRPr>
              </a:p>
              <a:p>
                <a:pPr marL="0" indent="0">
                  <a:buNone/>
                </a:pPr>
                <a:r>
                  <a:rPr kumimoji="1" lang="en-US" altLang="zh-CN" b="0" dirty="0"/>
                  <a:t>6)</a:t>
                </a:r>
                <a:r>
                  <a:rPr kumimoji="1" lang="zh-CN" altLang="en-US" b="0" dirty="0"/>
                  <a:t>粗略度</a:t>
                </a:r>
                <a:endParaRPr kumimoji="1" lang="en-US" altLang="zh-CN" b="0" dirty="0"/>
              </a:p>
              <a:p>
                <a:pPr marL="0" indent="0">
                  <a:buNone/>
                </a:pPr>
                <a:r>
                  <a:rPr kumimoji="1" lang="zh-CN" altLang="en-US" b="0" dirty="0"/>
                  <a:t>       根据心理学实验，粗略度参数计算方法如下：</a:t>
                </a:r>
                <a:endParaRPr kumimoji="1" lang="en-US" altLang="zh-CN" b="0" dirty="0"/>
              </a:p>
              <a:p>
                <a:pPr marL="0" indent="0">
                  <a:buNone/>
                </a:pPr>
                <a14:m>
                  <m:oMathPara xmlns:m="http://schemas.openxmlformats.org/officeDocument/2006/math">
                    <m:oMathParaPr>
                      <m:jc m:val="centerGroup"/>
                    </m:oMathParaPr>
                    <m:oMath xmlns:m="http://schemas.openxmlformats.org/officeDocument/2006/math">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𝐹</m:t>
                          </m:r>
                        </m:e>
                        <m:sub>
                          <m:r>
                            <m:rPr>
                              <m:sty m:val="p"/>
                            </m:rPr>
                            <a:rPr kumimoji="1" lang="en-US" altLang="zh-CN" b="0" i="1">
                              <a:latin typeface="Cambria Math" panose="02040503050406030204" pitchFamily="18" charset="0"/>
                            </a:rPr>
                            <m:t>rgh</m:t>
                          </m:r>
                        </m:sub>
                      </m:sSub>
                      <m:sSub>
                        <m:sSubPr>
                          <m:ctrlPr>
                            <a:rPr kumimoji="1" lang="en-US" altLang="zh-CN" b="0" i="1">
                              <a:latin typeface="Cambria Math" panose="02040503050406030204" pitchFamily="18" charset="0"/>
                            </a:rPr>
                          </m:ctrlPr>
                        </m:sSubPr>
                        <m:e>
                          <m:r>
                            <a:rPr kumimoji="1" lang="en-US" altLang="zh-CN" b="0" i="1" smtClean="0">
                              <a:latin typeface="Cambria Math" panose="02040503050406030204" pitchFamily="18" charset="0"/>
                            </a:rPr>
                            <m:t>=</m:t>
                          </m:r>
                          <m:r>
                            <a:rPr kumimoji="1" lang="en-US" altLang="zh-CN" b="0" i="1">
                              <a:latin typeface="Cambria Math" panose="02040503050406030204" pitchFamily="18" charset="0"/>
                            </a:rPr>
                            <m:t>𝐹</m:t>
                          </m:r>
                        </m:e>
                        <m:sub>
                          <m:r>
                            <m:rPr>
                              <m:sty m:val="p"/>
                            </m:rPr>
                            <a:rPr kumimoji="1" lang="en-US" altLang="zh-CN" b="0" i="1" smtClean="0">
                              <a:latin typeface="Cambria Math" panose="02040503050406030204" pitchFamily="18" charset="0"/>
                            </a:rPr>
                            <m:t>crs</m:t>
                          </m:r>
                        </m:sub>
                      </m:sSub>
                      <m:r>
                        <a:rPr kumimoji="1" lang="en-US" altLang="zh-CN" b="0" i="1">
                          <a:latin typeface="Cambria Math" panose="02040503050406030204" pitchFamily="18" charset="0"/>
                        </a:rPr>
                        <m:t>+</m:t>
                      </m:r>
                      <m:sSub>
                        <m:sSubPr>
                          <m:ctrlPr>
                            <a:rPr kumimoji="1" lang="en-US" altLang="zh-CN" b="0" i="1">
                              <a:latin typeface="Cambria Math" panose="02040503050406030204" pitchFamily="18" charset="0"/>
                            </a:rPr>
                          </m:ctrlPr>
                        </m:sSubPr>
                        <m:e>
                          <m:r>
                            <a:rPr kumimoji="1" lang="en-US" altLang="zh-CN" b="0" i="1">
                              <a:latin typeface="Cambria Math" panose="02040503050406030204" pitchFamily="18" charset="0"/>
                            </a:rPr>
                            <m:t>𝐹</m:t>
                          </m:r>
                        </m:e>
                        <m:sub>
                          <m:r>
                            <m:rPr>
                              <m:sty m:val="p"/>
                            </m:rPr>
                            <a:rPr kumimoji="1" lang="en-US" altLang="zh-CN" b="0" i="1" smtClean="0">
                              <a:latin typeface="Cambria Math" panose="02040503050406030204" pitchFamily="18" charset="0"/>
                            </a:rPr>
                            <m:t>con</m:t>
                          </m:r>
                        </m:sub>
                      </m:sSub>
                    </m:oMath>
                  </m:oMathPara>
                </a14:m>
                <a:endParaRPr kumimoji="1" lang="en-US" altLang="zh-CN" b="0" dirty="0"/>
              </a:p>
              <a:p>
                <a:pPr marL="0" indent="0">
                  <a:buNone/>
                </a:pPr>
                <a:r>
                  <a:rPr kumimoji="1" lang="zh-CN" altLang="en-US" b="0" dirty="0"/>
                  <a:t>       上述公式给出了 </a:t>
                </a:r>
                <a:r>
                  <a:rPr kumimoji="1" lang="en-US" altLang="zh-CN" b="0" dirty="0"/>
                  <a:t>Tamura</a:t>
                </a:r>
                <a:r>
                  <a:rPr kumimoji="1" lang="zh-CN" altLang="en-US" b="0" dirty="0"/>
                  <a:t>纹理特征的计算方法。该方法的优点是从视觉的心理学角度提出了纹理表示方法，各个性质都具有直观的视觉意义，所以在许多图像检索系统中都包含了这一特征。</a:t>
                </a:r>
                <a:endParaRPr kumimoji="1" lang="en-US" altLang="zh-CN" b="0" dirty="0"/>
              </a:p>
            </p:txBody>
          </p:sp>
        </mc:Choice>
        <mc:Fallback xmlns="">
          <p:sp>
            <p:nvSpPr>
              <p:cNvPr id="3" name="内容占位符 2">
                <a:extLst>
                  <a:ext uri="{FF2B5EF4-FFF2-40B4-BE49-F238E27FC236}">
                    <a16:creationId xmlns:a16="http://schemas.microsoft.com/office/drawing/2014/main" xmlns="" id="{910293A5-CFC4-4AC9-982B-6D63E53C1E6C}"/>
                  </a:ext>
                </a:extLst>
              </p:cNvPr>
              <p:cNvSpPr>
                <a:spLocks noGrp="1" noRot="1" noChangeAspect="1" noMove="1" noResize="1" noEditPoints="1" noAdjustHandles="1" noChangeArrowheads="1" noChangeShapeType="1" noTextEdit="1"/>
              </p:cNvSpPr>
              <p:nvPr>
                <p:ph idx="1"/>
              </p:nvPr>
            </p:nvSpPr>
            <p:spPr>
              <a:xfrm>
                <a:off x="539750" y="1196980"/>
                <a:ext cx="7848600" cy="5400371"/>
              </a:xfrm>
              <a:blipFill rotWithShape="0">
                <a:blip r:embed="rId2"/>
                <a:stretch>
                  <a:fillRect l="-10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29648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marL="0" lvl="0" indent="0">
              <a:buNone/>
            </a:pPr>
            <a:r>
              <a:rPr kumimoji="1" lang="en-US" altLang="zh-CN" sz="2400" dirty="0">
                <a:solidFill>
                  <a:prstClr val="black"/>
                </a:solidFill>
              </a:rPr>
              <a:t>2.2.5 </a:t>
            </a:r>
            <a:r>
              <a:rPr kumimoji="1" lang="zh-CN" altLang="en-US" sz="2400" dirty="0">
                <a:solidFill>
                  <a:prstClr val="black"/>
                </a:solidFill>
              </a:rPr>
              <a:t>空间关系特征提取</a:t>
            </a:r>
            <a:endParaRPr kumimoji="1" lang="en-US" altLang="zh-CN" sz="2400" dirty="0">
              <a:solidFill>
                <a:prstClr val="black"/>
              </a:solidFill>
            </a:endParaRPr>
          </a:p>
          <a:p>
            <a:pPr marL="0" lvl="0" indent="0">
              <a:buNone/>
            </a:pPr>
            <a:r>
              <a:rPr kumimoji="1" lang="zh-CN" altLang="en-US" b="0" dirty="0">
                <a:solidFill>
                  <a:prstClr val="black"/>
                </a:solidFill>
              </a:rPr>
              <a:t>      事实上，图像中对象所在的位置和对象之间的空间关系同样是图像检索中非常重要的特征。比如，蓝色的天空和蔚蓝的海洋的颜色在颜色直方图上非常接近而难以辨别。但是，如果在检索需求中指明是“处于图像上半部分的蓝色区域”，则返回的检索结果就应该是天空，而不是海洋。由此可见，包含空间关系的图像特征可以弥补其他图像特征不能确定物体空间关系的不足。比如，在</a:t>
            </a:r>
            <a:r>
              <a:rPr kumimoji="1" lang="en-US" altLang="zh-CN" b="0" dirty="0">
                <a:solidFill>
                  <a:prstClr val="black"/>
                </a:solidFill>
              </a:rPr>
              <a:t>QBIC</a:t>
            </a:r>
            <a:r>
              <a:rPr kumimoji="1" lang="zh-CN" altLang="en-US" b="0" dirty="0">
                <a:solidFill>
                  <a:prstClr val="black"/>
                </a:solidFill>
              </a:rPr>
              <a:t>系统中便用到空间关系特征，用来描述图像中的各个对象。</a:t>
            </a:r>
            <a:endParaRPr kumimoji="1" lang="en-US" altLang="zh-CN" b="0" dirty="0">
              <a:solidFill>
                <a:prstClr val="black"/>
              </a:solidFill>
            </a:endParaRPr>
          </a:p>
          <a:p>
            <a:pPr marL="0" indent="0">
              <a:buNone/>
            </a:pPr>
            <a:endParaRPr kumimoji="1" lang="en-US" altLang="zh-CN" b="0" dirty="0"/>
          </a:p>
        </p:txBody>
      </p:sp>
    </p:spTree>
    <p:extLst>
      <p:ext uri="{BB962C8B-B14F-4D97-AF65-F5344CB8AC3E}">
        <p14:creationId xmlns:p14="http://schemas.microsoft.com/office/powerpoint/2010/main" val="7220422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marL="0" lvl="0" indent="0">
              <a:buNone/>
            </a:pPr>
            <a:r>
              <a:rPr kumimoji="1" lang="en-US" altLang="zh-CN" sz="2400" dirty="0">
                <a:solidFill>
                  <a:prstClr val="black"/>
                </a:solidFill>
              </a:rPr>
              <a:t>2.2.5 </a:t>
            </a:r>
            <a:r>
              <a:rPr kumimoji="1" lang="zh-CN" altLang="en-US" sz="2400" dirty="0">
                <a:solidFill>
                  <a:prstClr val="black"/>
                </a:solidFill>
              </a:rPr>
              <a:t>空间关系特征提取</a:t>
            </a:r>
            <a:endParaRPr kumimoji="1" lang="en-US" altLang="zh-CN" sz="2400" dirty="0">
              <a:solidFill>
                <a:prstClr val="black"/>
              </a:solidFill>
            </a:endParaRPr>
          </a:p>
          <a:p>
            <a:pPr marL="0" lvl="0" indent="0">
              <a:buNone/>
            </a:pPr>
            <a:r>
              <a:rPr kumimoji="1" lang="zh-CN" altLang="en-US" b="0" dirty="0">
                <a:solidFill>
                  <a:prstClr val="black"/>
                </a:solidFill>
              </a:rPr>
              <a:t>       提取图像空间关系特征可以有两种方法：</a:t>
            </a:r>
            <a:endParaRPr kumimoji="1" lang="en-US" altLang="zh-CN" b="0" dirty="0">
              <a:solidFill>
                <a:prstClr val="black"/>
              </a:solidFill>
            </a:endParaRPr>
          </a:p>
          <a:p>
            <a:pPr marL="0" lvl="0" indent="0">
              <a:buNone/>
            </a:pPr>
            <a:r>
              <a:rPr kumimoji="1" lang="en-US" altLang="zh-CN" b="0" dirty="0">
                <a:solidFill>
                  <a:prstClr val="black"/>
                </a:solidFill>
              </a:rPr>
              <a:t>       </a:t>
            </a:r>
            <a:r>
              <a:rPr kumimoji="1" lang="zh-CN" altLang="en-US" b="0" dirty="0">
                <a:solidFill>
                  <a:prstClr val="black"/>
                </a:solidFill>
              </a:rPr>
              <a:t>一种方法是首先对图像进行自动分割，划分出图像中所包含的对象或颜色区域，然后根据这些区域提取图像特征，并建立索引；</a:t>
            </a:r>
            <a:endParaRPr kumimoji="1" lang="en-US" altLang="zh-CN" b="0" dirty="0">
              <a:solidFill>
                <a:prstClr val="black"/>
              </a:solidFill>
            </a:endParaRPr>
          </a:p>
          <a:p>
            <a:pPr marL="0" lvl="0" indent="0">
              <a:buNone/>
            </a:pPr>
            <a:r>
              <a:rPr kumimoji="1" lang="en-US" altLang="zh-CN" b="0" dirty="0">
                <a:solidFill>
                  <a:prstClr val="black"/>
                </a:solidFill>
              </a:rPr>
              <a:t>        </a:t>
            </a:r>
            <a:r>
              <a:rPr kumimoji="1" lang="zh-CN" altLang="en-US" b="0" dirty="0">
                <a:solidFill>
                  <a:prstClr val="black"/>
                </a:solidFill>
              </a:rPr>
              <a:t>另一种方法则简单地将图像均匀划分为若干规则子块，然后对每个图像子块提取特征，并建立索引。图像中对象特征的提取与匹配涉及图像分割和图像理解。尤其对自动图像分割而言，若想提取合适的对象特征，会遇到比提取合适的形状特征更多的问题，有些问题需要借助相关知识或人工辅助才能解决。</a:t>
            </a:r>
            <a:endParaRPr kumimoji="1" lang="en-US" altLang="zh-CN" b="0" dirty="0"/>
          </a:p>
        </p:txBody>
      </p:sp>
    </p:spTree>
    <p:extLst>
      <p:ext uri="{BB962C8B-B14F-4D97-AF65-F5344CB8AC3E}">
        <p14:creationId xmlns:p14="http://schemas.microsoft.com/office/powerpoint/2010/main" val="10206580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normAutofit/>
          </a:bodyPr>
          <a:lstStyle/>
          <a:p>
            <a:r>
              <a:rPr lang="en-US" altLang="zh-CN" dirty="0"/>
              <a:t>2.2 </a:t>
            </a:r>
            <a:r>
              <a:rPr lang="zh-CN" altLang="en-US" dirty="0"/>
              <a:t>图像特征提取</a:t>
            </a:r>
            <a:endParaRPr lang="en-US" altLang="zh-CN" dirty="0"/>
          </a:p>
        </p:txBody>
      </p:sp>
      <p:sp>
        <p:nvSpPr>
          <p:cNvPr id="4" name="矩形 3"/>
          <p:cNvSpPr/>
          <p:nvPr/>
        </p:nvSpPr>
        <p:spPr>
          <a:xfrm>
            <a:off x="632460" y="2967335"/>
            <a:ext cx="7879080" cy="707886"/>
          </a:xfrm>
          <a:prstGeom prst="rect">
            <a:avLst/>
          </a:prstGeom>
          <a:noFill/>
        </p:spPr>
        <p:txBody>
          <a:bodyPr wrap="none" lIns="91440" tIns="45720" rIns="91440" bIns="45720">
            <a:spAutoFit/>
          </a:bodyPr>
          <a:lstStyle/>
          <a:p>
            <a:pPr algn="ctr"/>
            <a:r>
              <a:rPr lang="zh-CN" alt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本次课的内容到此结束，谢谢大家</a:t>
            </a:r>
          </a:p>
        </p:txBody>
      </p:sp>
    </p:spTree>
    <p:custDataLst>
      <p:tags r:id="rId1"/>
    </p:custDataLst>
    <p:extLst>
      <p:ext uri="{BB962C8B-B14F-4D97-AF65-F5344CB8AC3E}">
        <p14:creationId xmlns:p14="http://schemas.microsoft.com/office/powerpoint/2010/main" val="1455966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611832" y="806615"/>
            <a:ext cx="7848600" cy="1254234"/>
          </a:xfrm>
        </p:spPr>
        <p:txBody>
          <a:bodyPr/>
          <a:lstStyle/>
          <a:p>
            <a:r>
              <a:rPr kumimoji="1" lang="en-US" altLang="zh-CN" sz="2400" dirty="0">
                <a:sym typeface="+mn-ea"/>
              </a:rPr>
              <a:t>1.</a:t>
            </a:r>
            <a:r>
              <a:rPr kumimoji="1" lang="zh-CN" altLang="en-US" sz="2400" dirty="0">
                <a:sym typeface="+mn-ea"/>
              </a:rPr>
              <a:t>颜色直方图</a:t>
            </a:r>
            <a:endParaRPr kumimoji="1" lang="en-US" altLang="zh-CN" sz="2400" dirty="0">
              <a:sym typeface="+mn-ea"/>
            </a:endParaRPr>
          </a:p>
          <a:p>
            <a:pPr marL="0" indent="0" algn="ctr">
              <a:buNone/>
            </a:pPr>
            <a:r>
              <a:rPr kumimoji="1" lang="zh-CN" altLang="en-US" b="0" dirty="0">
                <a:sym typeface="+mn-ea"/>
              </a:rPr>
              <a:t>图</a:t>
            </a:r>
            <a:r>
              <a:rPr kumimoji="1" lang="en-US" altLang="zh-CN" b="0" dirty="0">
                <a:sym typeface="+mn-ea"/>
              </a:rPr>
              <a:t>2.3 </a:t>
            </a:r>
            <a:r>
              <a:rPr kumimoji="1" lang="zh-CN" altLang="en-US" b="0" dirty="0">
                <a:sym typeface="+mn-ea"/>
              </a:rPr>
              <a:t>显示了一幅图像及其对应的灰度直方图</a:t>
            </a:r>
          </a:p>
          <a:p>
            <a:endParaRPr kumimoji="1" lang="en-US" altLang="zh-CN" b="0" dirty="0"/>
          </a:p>
        </p:txBody>
      </p:sp>
      <p:pic>
        <p:nvPicPr>
          <p:cNvPr id="2050" name="Picture 2">
            <a:extLst>
              <a:ext uri="{FF2B5EF4-FFF2-40B4-BE49-F238E27FC236}">
                <a16:creationId xmlns:a16="http://schemas.microsoft.com/office/drawing/2014/main" id="{840765AE-69C7-44B4-BF7E-D2F84FDA11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645024"/>
            <a:ext cx="73152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picture a cat">
            <a:extLst>
              <a:ext uri="{FF2B5EF4-FFF2-40B4-BE49-F238E27FC236}">
                <a16:creationId xmlns:a16="http://schemas.microsoft.com/office/drawing/2014/main" id="{BCB40F6B-1559-4773-9E63-4E14A744BE8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1948653"/>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920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8089B-AE23-48EE-8D1B-1468E400AEF4}"/>
              </a:ext>
            </a:extLst>
          </p:cNvPr>
          <p:cNvSpPr>
            <a:spLocks noGrp="1"/>
          </p:cNvSpPr>
          <p:nvPr>
            <p:ph type="title"/>
          </p:nvPr>
        </p:nvSpPr>
        <p:spPr/>
        <p:txBody>
          <a:bodyPr/>
          <a:lstStyle/>
          <a:p>
            <a:r>
              <a:rPr lang="zh-CN" altLang="en-US" dirty="0">
                <a:solidFill>
                  <a:srgbClr val="FF0000"/>
                </a:solidFill>
              </a:rPr>
              <a:t>大作业题</a:t>
            </a:r>
          </a:p>
        </p:txBody>
      </p:sp>
      <p:sp>
        <p:nvSpPr>
          <p:cNvPr id="3" name="内容占位符 2">
            <a:extLst>
              <a:ext uri="{FF2B5EF4-FFF2-40B4-BE49-F238E27FC236}">
                <a16:creationId xmlns:a16="http://schemas.microsoft.com/office/drawing/2014/main" id="{152ED75D-7755-45E3-A410-F2EEAA94B5B7}"/>
              </a:ext>
            </a:extLst>
          </p:cNvPr>
          <p:cNvSpPr>
            <a:spLocks noGrp="1"/>
          </p:cNvSpPr>
          <p:nvPr>
            <p:ph idx="1"/>
          </p:nvPr>
        </p:nvSpPr>
        <p:spPr>
          <a:xfrm>
            <a:off x="539750" y="1196980"/>
            <a:ext cx="7848600" cy="5256355"/>
          </a:xfrm>
        </p:spPr>
        <p:txBody>
          <a:bodyPr/>
          <a:lstStyle/>
          <a:p>
            <a:r>
              <a:rPr kumimoji="1" lang="zh-CN" altLang="en-US" b="0" dirty="0">
                <a:solidFill>
                  <a:schemeClr val="tx1">
                    <a:lumMod val="65000"/>
                    <a:lumOff val="35000"/>
                  </a:schemeClr>
                </a:solidFill>
              </a:rPr>
              <a:t>在指定的图片数据库内，完成图片检索。图像数据按照文件名的次序，大概</a:t>
            </a:r>
            <a:r>
              <a:rPr kumimoji="1" lang="en-US" altLang="zh-CN" b="0" dirty="0">
                <a:solidFill>
                  <a:schemeClr val="tx1">
                    <a:lumMod val="65000"/>
                    <a:lumOff val="35000"/>
                  </a:schemeClr>
                </a:solidFill>
              </a:rPr>
              <a:t>100</a:t>
            </a:r>
            <a:r>
              <a:rPr kumimoji="1" lang="zh-CN" altLang="en-US" b="0" dirty="0">
                <a:solidFill>
                  <a:schemeClr val="tx1">
                    <a:lumMod val="65000"/>
                    <a:lumOff val="35000"/>
                  </a:schemeClr>
                </a:solidFill>
              </a:rPr>
              <a:t>幅为一类，以颜色直方图为依据，用最近邻方法或者其它方法，为每一类建立模板。随机抽取一张图片，利用模板匹配方法，在图片库中找出</a:t>
            </a:r>
            <a:r>
              <a:rPr kumimoji="1" lang="en-US" altLang="zh-CN" b="0" dirty="0">
                <a:solidFill>
                  <a:schemeClr val="tx1">
                    <a:lumMod val="65000"/>
                    <a:lumOff val="35000"/>
                  </a:schemeClr>
                </a:solidFill>
              </a:rPr>
              <a:t>100</a:t>
            </a:r>
            <a:r>
              <a:rPr kumimoji="1" lang="zh-CN" altLang="en-US" b="0" dirty="0">
                <a:solidFill>
                  <a:schemeClr val="tx1">
                    <a:lumMod val="65000"/>
                    <a:lumOff val="35000"/>
                  </a:schemeClr>
                </a:solidFill>
              </a:rPr>
              <a:t>幅最相似的图片，计算查全率和查准率。</a:t>
            </a:r>
            <a:endParaRPr kumimoji="1" lang="en-US" altLang="zh-CN" b="0" dirty="0">
              <a:solidFill>
                <a:schemeClr val="tx1">
                  <a:lumMod val="65000"/>
                  <a:lumOff val="35000"/>
                </a:schemeClr>
              </a:solidFill>
            </a:endParaRPr>
          </a:p>
          <a:p>
            <a:r>
              <a:rPr kumimoji="1" lang="zh-CN" altLang="en-US" b="0" dirty="0">
                <a:solidFill>
                  <a:schemeClr val="tx1">
                    <a:lumMod val="65000"/>
                    <a:lumOff val="35000"/>
                  </a:schemeClr>
                </a:solidFill>
              </a:rPr>
              <a:t>报告最后部分展示不少于</a:t>
            </a:r>
            <a:r>
              <a:rPr kumimoji="1" lang="en-US" altLang="zh-CN" b="0" dirty="0">
                <a:solidFill>
                  <a:schemeClr val="tx1">
                    <a:lumMod val="65000"/>
                    <a:lumOff val="35000"/>
                  </a:schemeClr>
                </a:solidFill>
              </a:rPr>
              <a:t>10</a:t>
            </a:r>
            <a:r>
              <a:rPr kumimoji="1" lang="zh-CN" altLang="en-US" b="0" dirty="0">
                <a:solidFill>
                  <a:schemeClr val="tx1">
                    <a:lumMod val="65000"/>
                    <a:lumOff val="35000"/>
                  </a:schemeClr>
                </a:solidFill>
              </a:rPr>
              <a:t>幅图片，这</a:t>
            </a:r>
            <a:r>
              <a:rPr kumimoji="1" lang="en-US" altLang="zh-CN" b="0" dirty="0">
                <a:solidFill>
                  <a:schemeClr val="tx1">
                    <a:lumMod val="65000"/>
                    <a:lumOff val="35000"/>
                  </a:schemeClr>
                </a:solidFill>
              </a:rPr>
              <a:t>10</a:t>
            </a:r>
            <a:r>
              <a:rPr kumimoji="1" lang="zh-CN" altLang="en-US" b="0" dirty="0">
                <a:solidFill>
                  <a:schemeClr val="tx1">
                    <a:lumMod val="65000"/>
                    <a:lumOff val="35000"/>
                  </a:schemeClr>
                </a:solidFill>
              </a:rPr>
              <a:t>幅图片来自不同类别，计算其查全率和查准率，报告中给出这</a:t>
            </a:r>
            <a:r>
              <a:rPr kumimoji="1" lang="en-US" altLang="zh-CN" b="0" dirty="0">
                <a:solidFill>
                  <a:schemeClr val="tx1">
                    <a:lumMod val="65000"/>
                    <a:lumOff val="35000"/>
                  </a:schemeClr>
                </a:solidFill>
              </a:rPr>
              <a:t>10</a:t>
            </a:r>
            <a:r>
              <a:rPr kumimoji="1" lang="zh-CN" altLang="en-US" b="0" dirty="0">
                <a:solidFill>
                  <a:schemeClr val="tx1">
                    <a:lumMod val="65000"/>
                    <a:lumOff val="35000"/>
                  </a:schemeClr>
                </a:solidFill>
              </a:rPr>
              <a:t>幅图片，最接近的</a:t>
            </a:r>
            <a:r>
              <a:rPr kumimoji="1" lang="en-US" altLang="zh-CN" b="0" dirty="0">
                <a:solidFill>
                  <a:schemeClr val="tx1">
                    <a:lumMod val="65000"/>
                    <a:lumOff val="35000"/>
                  </a:schemeClr>
                </a:solidFill>
              </a:rPr>
              <a:t>5</a:t>
            </a:r>
            <a:r>
              <a:rPr kumimoji="1" lang="zh-CN" altLang="en-US" b="0" dirty="0">
                <a:solidFill>
                  <a:schemeClr val="tx1">
                    <a:lumMod val="65000"/>
                    <a:lumOff val="35000"/>
                  </a:schemeClr>
                </a:solidFill>
              </a:rPr>
              <a:t>幅图片。并分析结果。</a:t>
            </a:r>
            <a:endParaRPr kumimoji="1" lang="en-US" altLang="zh-CN" b="0" dirty="0">
              <a:solidFill>
                <a:schemeClr val="tx1">
                  <a:lumMod val="65000"/>
                  <a:lumOff val="35000"/>
                </a:schemeClr>
              </a:solidFill>
            </a:endParaRPr>
          </a:p>
          <a:p>
            <a:endParaRPr kumimoji="1" lang="en-US" altLang="zh-CN" b="0" dirty="0">
              <a:solidFill>
                <a:schemeClr val="tx1">
                  <a:lumMod val="65000"/>
                  <a:lumOff val="35000"/>
                </a:schemeClr>
              </a:solidFill>
            </a:endParaRPr>
          </a:p>
          <a:p>
            <a:r>
              <a:rPr kumimoji="1" lang="zh-CN" altLang="en-US" b="0" dirty="0"/>
              <a:t>参考网页：</a:t>
            </a:r>
            <a:endParaRPr kumimoji="1" lang="en-US" altLang="zh-CN" b="0" dirty="0"/>
          </a:p>
          <a:p>
            <a:r>
              <a:rPr kumimoji="1" lang="en-US" altLang="zh-CN" b="0" dirty="0">
                <a:solidFill>
                  <a:schemeClr val="tx1">
                    <a:lumMod val="65000"/>
                    <a:lumOff val="35000"/>
                  </a:schemeClr>
                </a:solidFill>
                <a:hlinkClick r:id="rId2"/>
              </a:rPr>
              <a:t>http://www.vision.caltech.edu/Image_Datasets/Caltech101/Caltech101.html</a:t>
            </a:r>
            <a:endParaRPr kumimoji="1" lang="en-US" altLang="zh-CN" b="0" dirty="0">
              <a:solidFill>
                <a:schemeClr val="tx1">
                  <a:lumMod val="65000"/>
                  <a:lumOff val="35000"/>
                </a:schemeClr>
              </a:solidFill>
            </a:endParaRPr>
          </a:p>
          <a:p>
            <a:r>
              <a:rPr kumimoji="1" lang="en-US" altLang="zh-CN" b="0" dirty="0">
                <a:solidFill>
                  <a:schemeClr val="tx1">
                    <a:lumMod val="65000"/>
                    <a:lumOff val="35000"/>
                  </a:schemeClr>
                </a:solidFill>
              </a:rPr>
              <a:t>https://www.kaggle.com/puneet6060/intel-image-classification/version/2</a:t>
            </a:r>
          </a:p>
          <a:p>
            <a:endParaRPr kumimoji="1" lang="en-US" altLang="zh-CN" b="0" dirty="0">
              <a:solidFill>
                <a:schemeClr val="tx1">
                  <a:lumMod val="65000"/>
                  <a:lumOff val="35000"/>
                </a:schemeClr>
              </a:solidFill>
            </a:endParaRPr>
          </a:p>
          <a:p>
            <a:endParaRPr kumimoji="1" lang="en-US" altLang="zh-CN" b="0" dirty="0">
              <a:solidFill>
                <a:schemeClr val="tx1">
                  <a:lumMod val="65000"/>
                  <a:lumOff val="35000"/>
                </a:schemeClr>
              </a:solidFill>
            </a:endParaRPr>
          </a:p>
          <a:p>
            <a:endParaRPr lang="zh-CN" altLang="en-US" dirty="0"/>
          </a:p>
        </p:txBody>
      </p:sp>
    </p:spTree>
    <p:extLst>
      <p:ext uri="{BB962C8B-B14F-4D97-AF65-F5344CB8AC3E}">
        <p14:creationId xmlns:p14="http://schemas.microsoft.com/office/powerpoint/2010/main" val="1315294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46B8FC-AFC5-4691-AD89-F2074A7759E3}"/>
              </a:ext>
            </a:extLst>
          </p:cNvPr>
          <p:cNvSpPr>
            <a:spLocks noGrp="1"/>
          </p:cNvSpPr>
          <p:nvPr>
            <p:ph type="title"/>
          </p:nvPr>
        </p:nvSpPr>
        <p:spPr/>
        <p:txBody>
          <a:bodyPr/>
          <a:lstStyle/>
          <a:p>
            <a:r>
              <a:rPr lang="zh-CN" altLang="en-US" dirty="0"/>
              <a:t>查全率和查准率</a:t>
            </a:r>
          </a:p>
        </p:txBody>
      </p:sp>
      <p:sp>
        <p:nvSpPr>
          <p:cNvPr id="4" name="Rectangle 1">
            <a:extLst>
              <a:ext uri="{FF2B5EF4-FFF2-40B4-BE49-F238E27FC236}">
                <a16:creationId xmlns:a16="http://schemas.microsoft.com/office/drawing/2014/main" id="{DFA11D35-E159-4CCC-BF66-2F2F09AFC402}"/>
              </a:ext>
            </a:extLst>
          </p:cNvPr>
          <p:cNvSpPr>
            <a:spLocks noGrp="1" noChangeArrowheads="1"/>
          </p:cNvSpPr>
          <p:nvPr>
            <p:ph idx="1"/>
          </p:nvPr>
        </p:nvSpPr>
        <p:spPr bwMode="auto">
          <a:xfrm>
            <a:off x="91784" y="1283056"/>
            <a:ext cx="583264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chemeClr val="tx1"/>
                </a:solidFill>
                <a:effectLst/>
                <a:latin typeface="Arial" panose="020B0604020202020204" pitchFamily="34" charset="0"/>
              </a:rPr>
              <a:t>Accuracy（准确率）</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Arial" panose="020B0604020202020204" pitchFamily="34" charset="0"/>
              </a:rPr>
              <a:t>分类正确的样本数 与 样本总数之比。</a:t>
            </a:r>
            <a:endParaRPr kumimoji="0" lang="en-US"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Arial" panose="020B0604020202020204" pitchFamily="34" charset="0"/>
              </a:rPr>
              <a:t>即：</a:t>
            </a:r>
            <a:r>
              <a:rPr kumimoji="0" lang="zh-CN" altLang="zh-CN" b="0" i="0" u="none" strike="noStrike" cap="none" normalizeH="0" baseline="0" dirty="0">
                <a:ln>
                  <a:noFill/>
                </a:ln>
                <a:solidFill>
                  <a:schemeClr val="tx1"/>
                </a:solidFill>
                <a:effectLst/>
                <a:latin typeface="Arial Unicode MS"/>
              </a:rPr>
              <a:t>(TP + TN) / ( ALL )</a:t>
            </a:r>
            <a:r>
              <a:rPr kumimoji="0" lang="zh-CN" altLang="zh-CN" b="0" i="0" u="none" strike="noStrike" cap="none" normalizeH="0" baseline="0" dirty="0">
                <a:ln>
                  <a:noFill/>
                </a:ln>
                <a:solidFill>
                  <a:schemeClr val="tx1"/>
                </a:solidFill>
                <a:effectLst/>
              </a:rPr>
              <a:t>.</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chemeClr val="tx1"/>
                </a:solidFill>
                <a:effectLst/>
                <a:latin typeface="Arial" panose="020B0604020202020204" pitchFamily="34" charset="0"/>
              </a:rPr>
              <a:t>Precision（精确率、查准率）</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Arial" panose="020B0604020202020204" pitchFamily="34" charset="0"/>
              </a:rPr>
              <a:t>被正确检索的样本数 与 被检索到样本总数之比。</a:t>
            </a:r>
            <a:endParaRPr kumimoji="0" lang="en-US"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Arial" panose="020B0604020202020204" pitchFamily="34" charset="0"/>
              </a:rPr>
              <a:t>即：</a:t>
            </a:r>
            <a:r>
              <a:rPr kumimoji="0" lang="zh-CN" altLang="zh-CN" b="0" i="0" u="none" strike="noStrike" cap="none" normalizeH="0" baseline="0" dirty="0">
                <a:ln>
                  <a:noFill/>
                </a:ln>
                <a:solidFill>
                  <a:schemeClr val="tx1"/>
                </a:solidFill>
                <a:effectLst/>
                <a:latin typeface="Arial Unicode MS"/>
              </a:rPr>
              <a:t>TP / (TP + FP)</a:t>
            </a:r>
            <a:r>
              <a:rPr kumimoji="0" lang="zh-CN" altLang="zh-CN" b="0" i="0" u="none" strike="noStrike" cap="none" normalizeH="0" baseline="0" dirty="0">
                <a:ln>
                  <a:noFill/>
                </a:ln>
                <a:solidFill>
                  <a:schemeClr val="tx1"/>
                </a:solidFill>
                <a:effectLst/>
              </a:rPr>
              <a:t>.</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chemeClr val="tx1"/>
                </a:solidFill>
                <a:effectLst/>
                <a:latin typeface="Arial" panose="020B0604020202020204" pitchFamily="34" charset="0"/>
              </a:rPr>
              <a:t>Recall （召回率、查全率）</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Arial" panose="020B0604020202020204" pitchFamily="34" charset="0"/>
              </a:rPr>
              <a:t>被正确检索的样本数 与 应当被检索到的样本数之比。</a:t>
            </a:r>
            <a:endParaRPr kumimoji="0" lang="en-US"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Arial" panose="020B0604020202020204" pitchFamily="34" charset="0"/>
              </a:rPr>
              <a:t>即：</a:t>
            </a:r>
            <a:r>
              <a:rPr kumimoji="0" lang="zh-CN" altLang="zh-CN" b="0" i="0" u="none" strike="noStrike" cap="none" normalizeH="0" baseline="0" dirty="0">
                <a:ln>
                  <a:noFill/>
                </a:ln>
                <a:solidFill>
                  <a:schemeClr val="tx1"/>
                </a:solidFill>
                <a:effectLst/>
                <a:latin typeface="Arial Unicode MS"/>
              </a:rPr>
              <a:t>TP / (TP + FN)</a:t>
            </a:r>
            <a:r>
              <a:rPr kumimoji="0" lang="zh-CN" altLang="zh-CN" b="0" i="0" u="none" strike="noStrike" cap="none" normalizeH="0" baseline="0" dirty="0">
                <a:ln>
                  <a:noFill/>
                </a:ln>
                <a:solidFill>
                  <a:schemeClr val="tx1"/>
                </a:solidFill>
                <a:effectLst/>
              </a:rPr>
              <a:t>.</a:t>
            </a:r>
            <a:endParaRPr kumimoji="0" lang="zh-CN" altLang="zh-CN"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0" i="0" u="none" strike="noStrike" cap="none" normalizeH="0" baseline="0" dirty="0">
              <a:ln>
                <a:noFill/>
              </a:ln>
              <a:solidFill>
                <a:schemeClr val="tx1"/>
              </a:solidFill>
              <a:effectLst/>
              <a:latin typeface="Arial" panose="020B0604020202020204" pitchFamily="34" charset="0"/>
            </a:endParaRPr>
          </a:p>
        </p:txBody>
      </p:sp>
      <p:pic>
        <p:nvPicPr>
          <p:cNvPr id="6" name="图形 5">
            <a:extLst>
              <a:ext uri="{FF2B5EF4-FFF2-40B4-BE49-F238E27FC236}">
                <a16:creationId xmlns:a16="http://schemas.microsoft.com/office/drawing/2014/main" id="{8E823AF6-C92E-408B-9825-419014899F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2507" y="752507"/>
            <a:ext cx="3320388" cy="6037069"/>
          </a:xfrm>
          <a:prstGeom prst="rect">
            <a:avLst/>
          </a:prstGeom>
        </p:spPr>
      </p:pic>
    </p:spTree>
    <p:extLst>
      <p:ext uri="{BB962C8B-B14F-4D97-AF65-F5344CB8AC3E}">
        <p14:creationId xmlns:p14="http://schemas.microsoft.com/office/powerpoint/2010/main" val="2299780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98A124-8AAB-43F2-944E-A18B6795DBE0}"/>
              </a:ext>
            </a:extLst>
          </p:cNvPr>
          <p:cNvSpPr>
            <a:spLocks noGrp="1"/>
          </p:cNvSpPr>
          <p:nvPr>
            <p:ph type="title"/>
          </p:nvPr>
        </p:nvSpPr>
        <p:spPr/>
        <p:txBody>
          <a:bodyPr/>
          <a:lstStyle/>
          <a:p>
            <a:r>
              <a:rPr lang="en-US" altLang="zh-CN" dirty="0"/>
              <a:t>2.2 </a:t>
            </a:r>
            <a:r>
              <a:rPr lang="zh-CN" altLang="en-US" dirty="0"/>
              <a:t>图像特征提取</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10293A5-CFC4-4AC9-982B-6D63E53C1E6C}"/>
                  </a:ext>
                </a:extLst>
              </p:cNvPr>
              <p:cNvSpPr>
                <a:spLocks noGrp="1"/>
              </p:cNvSpPr>
              <p:nvPr>
                <p:ph idx="1"/>
              </p:nvPr>
            </p:nvSpPr>
            <p:spPr>
              <a:xfrm>
                <a:off x="539750" y="1196980"/>
                <a:ext cx="7848600" cy="5400371"/>
              </a:xfrm>
            </p:spPr>
            <p:txBody>
              <a:bodyPr/>
              <a:lstStyle/>
              <a:p>
                <a:pPr marL="0" indent="0">
                  <a:buNone/>
                </a:pPr>
                <a:r>
                  <a:rPr kumimoji="1" lang="en-US" altLang="zh-CN" sz="2400" dirty="0"/>
                  <a:t>2.</a:t>
                </a:r>
                <a:r>
                  <a:rPr kumimoji="1" lang="zh-CN" altLang="en-US" sz="2400" dirty="0"/>
                  <a:t>颜色矩（</a:t>
                </a:r>
                <a:r>
                  <a:rPr kumimoji="1" lang="en-US" altLang="zh-CN" sz="2400" dirty="0"/>
                  <a:t>Color Moments</a:t>
                </a:r>
                <a:r>
                  <a:rPr kumimoji="1" lang="zh-CN" altLang="en-US" sz="2400" dirty="0"/>
                  <a:t>）</a:t>
                </a:r>
                <a:endParaRPr kumimoji="1" lang="en-US" altLang="zh-CN" sz="2400" dirty="0"/>
              </a:p>
              <a:p>
                <a:pPr marL="0" indent="0">
                  <a:buNone/>
                </a:pPr>
                <a:r>
                  <a:rPr kumimoji="1" lang="zh-CN" altLang="en-US" b="0" dirty="0"/>
                  <a:t>  另一种非常简单且有效的颜色特征描述方法是 </a:t>
                </a:r>
                <a:r>
                  <a:rPr kumimoji="1" lang="en-US" altLang="zh-CN" b="0" dirty="0" err="1"/>
                  <a:t>Stricker</a:t>
                </a:r>
                <a:r>
                  <a:rPr kumimoji="1" lang="zh-CN" altLang="en-US" b="0" dirty="0"/>
                  <a:t>和 </a:t>
                </a:r>
                <a:r>
                  <a:rPr kumimoji="1" lang="en-US" altLang="zh-CN" b="0" dirty="0" err="1"/>
                  <a:t>Orengo</a:t>
                </a:r>
                <a:r>
                  <a:rPr kumimoji="1" lang="zh-CN" altLang="en-US" b="0" dirty="0"/>
                  <a:t>所提出</a:t>
                </a:r>
              </a:p>
              <a:p>
                <a:pPr marL="0" indent="0">
                  <a:buNone/>
                </a:pPr>
                <a:r>
                  <a:rPr kumimoji="1" lang="zh-CN" altLang="en-US" b="0" dirty="0"/>
                  <a:t>的颜色矩，这种方法的数学基础在于图像中任何颜色分布均可以用它的矩来表示。与颜色直方图相比，该方法的好处在于无需对颜色进行量化就可以降低颜色特征的维数。颜色三个低阶矩的数学表达形式为：</a:t>
                </a: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a:p>
                <a:pPr marL="0" indent="0">
                  <a:buNone/>
                </a:pPr>
                <a:endParaRPr kumimoji="1" lang="en-US" altLang="zh-CN" b="0" dirty="0"/>
              </a:p>
              <a:p>
                <a:pPr marL="0" indent="0">
                  <a:buNone/>
                </a:pPr>
                <a:r>
                  <a:rPr kumimoji="1" lang="zh-CN" altLang="en-US" b="0" dirty="0"/>
                  <a:t>式中：</a:t>
                </a:r>
                <a14:m>
                  <m:oMath xmlns:m="http://schemas.openxmlformats.org/officeDocument/2006/math">
                    <m:sSub>
                      <m:sSubPr>
                        <m:ctrlPr>
                          <a:rPr kumimoji="1" lang="en-US" altLang="zh-CN" b="0" i="1" smtClean="0">
                            <a:latin typeface="Cambria Math" panose="02040503050406030204" pitchFamily="18" charset="0"/>
                          </a:rPr>
                        </m:ctrlPr>
                      </m:sSubPr>
                      <m:e>
                        <m:r>
                          <m:rPr>
                            <m:sty m:val="p"/>
                          </m:rPr>
                          <a:rPr kumimoji="1" lang="en-US" altLang="zh-CN" b="0" i="1">
                            <a:latin typeface="Cambria Math" panose="02040503050406030204" pitchFamily="18" charset="0"/>
                          </a:rPr>
                          <m:t>h</m:t>
                        </m:r>
                      </m:e>
                      <m:sub>
                        <m:r>
                          <m:rPr>
                            <m:sty m:val="p"/>
                          </m:rPr>
                          <a:rPr kumimoji="1" lang="en-US" altLang="zh-CN" b="0" i="1">
                            <a:latin typeface="Cambria Math" panose="02040503050406030204" pitchFamily="18" charset="0"/>
                          </a:rPr>
                          <m:t>ij</m:t>
                        </m:r>
                      </m:sub>
                    </m:sSub>
                  </m:oMath>
                </a14:m>
                <a:r>
                  <a:rPr kumimoji="1" lang="zh-CN" altLang="en-US" b="0" dirty="0"/>
                  <a:t>表示第</a:t>
                </a:r>
                <a:r>
                  <a:rPr kumimoji="1" lang="en-US" altLang="zh-CN" b="0" dirty="0" err="1"/>
                  <a:t>i</a:t>
                </a:r>
                <a:r>
                  <a:rPr kumimoji="1" lang="zh-CN" altLang="en-US" b="0" dirty="0"/>
                  <a:t>个颜色通道分量中灰度为</a:t>
                </a:r>
                <a:r>
                  <a:rPr kumimoji="1" lang="en-US" altLang="zh-CN" b="0" dirty="0"/>
                  <a:t>j</a:t>
                </a:r>
                <a:r>
                  <a:rPr kumimoji="1" lang="zh-CN" altLang="en-US" b="0" dirty="0"/>
                  <a:t>的像素出现的概率；</a:t>
                </a:r>
                <a:r>
                  <a:rPr kumimoji="1" lang="en-US" altLang="zh-CN" b="0" dirty="0"/>
                  <a:t>n</a:t>
                </a:r>
                <a:r>
                  <a:rPr kumimoji="1" lang="zh-CN" altLang="en-US" b="0" dirty="0"/>
                  <a:t>为灰度级数</a:t>
                </a:r>
                <a:endParaRPr kumimoji="1" lang="en-US" altLang="zh-CN" b="0" dirty="0"/>
              </a:p>
              <a:p>
                <a:endParaRPr kumimoji="1" lang="en-US" altLang="zh-CN" b="0" dirty="0"/>
              </a:p>
            </p:txBody>
          </p:sp>
        </mc:Choice>
        <mc:Fallback xmlns="">
          <p:sp>
            <p:nvSpPr>
              <p:cNvPr id="3" name="内容占位符 2">
                <a:extLst>
                  <a:ext uri="{FF2B5EF4-FFF2-40B4-BE49-F238E27FC236}">
                    <a16:creationId xmlns:a16="http://schemas.microsoft.com/office/drawing/2014/main" id="{910293A5-CFC4-4AC9-982B-6D63E53C1E6C}"/>
                  </a:ext>
                </a:extLst>
              </p:cNvPr>
              <p:cNvSpPr>
                <a:spLocks noGrp="1" noRot="1" noChangeAspect="1" noMove="1" noResize="1" noEditPoints="1" noAdjustHandles="1" noChangeArrowheads="1" noChangeShapeType="1" noTextEdit="1"/>
              </p:cNvSpPr>
              <p:nvPr>
                <p:ph idx="1"/>
              </p:nvPr>
            </p:nvSpPr>
            <p:spPr>
              <a:xfrm>
                <a:off x="539750" y="1196980"/>
                <a:ext cx="7848600" cy="5400371"/>
              </a:xfrm>
              <a:blipFill>
                <a:blip r:embed="rId2"/>
                <a:stretch>
                  <a:fillRect l="-1243"/>
                </a:stretch>
              </a:blipFill>
            </p:spPr>
            <p:txBody>
              <a:bodyPr/>
              <a:lstStyle/>
              <a:p>
                <a:r>
                  <a:rPr lang="zh-CN" altLang="en-US">
                    <a:noFill/>
                  </a:rPr>
                  <a:t> </a:t>
                </a:r>
              </a:p>
            </p:txBody>
          </p:sp>
        </mc:Fallback>
      </mc:AlternateContent>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9" y="3251568"/>
            <a:ext cx="6480720" cy="2766945"/>
          </a:xfrm>
          <a:prstGeom prst="rect">
            <a:avLst/>
          </a:prstGeom>
        </p:spPr>
      </p:pic>
    </p:spTree>
    <p:extLst>
      <p:ext uri="{BB962C8B-B14F-4D97-AF65-F5344CB8AC3E}">
        <p14:creationId xmlns:p14="http://schemas.microsoft.com/office/powerpoint/2010/main" val="35784014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50923170952"/>
  <p:tag name="MH_LIBRARY" val="GRAPHIC"/>
  <p:tag name="KSO_WM_TEMPLATE_CATEGORY" val="custom"/>
  <p:tag name="KSO_WM_TEMPLATE_INDEX" val="429"/>
  <p:tag name="KSO_WM_TAG_VERSION" val="1.0"/>
  <p:tag name="KSO_WM_SLIDE_ID" val="custom429_32"/>
  <p:tag name="KSO_WM_SLIDE_INDEX" val="32"/>
  <p:tag name="KSO_WM_SLIDE_ITEM_CNT" val="1"/>
  <p:tag name="KSO_WM_SLIDE_LAYOUT" val="a"/>
  <p:tag name="KSO_WM_SLIDE_LAYOUT_CNT" val="1"/>
  <p:tag name="KSO_WM_SLIDE_TYPE" val="endPage"/>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429"/>
  <p:tag name="KSO_WM_UNIT_TYPE" val="a"/>
  <p:tag name="KSO_WM_UNIT_INDEX" val="1"/>
  <p:tag name="KSO_WM_UNIT_ID" val="custom429_32*a*1"/>
  <p:tag name="KSO_WM_UNIT_CLEAR" val="1"/>
  <p:tag name="KSO_WM_UNIT_LAYERLEVEL" val="1"/>
  <p:tag name="KSO_WM_UNIT_VALUE" val="21"/>
  <p:tag name="KSO_WM_UNIT_ISCONTENTSTITLE" val="0"/>
  <p:tag name="KSO_WM_UNIT_HIGHLIGHT" val="0"/>
  <p:tag name="KSO_WM_UNIT_COMPATIBLE" val="0"/>
  <p:tag name="KSO_WM_UNIT_PRESET_TEXT" val="THANK YOU"/>
</p:tagLst>
</file>

<file path=ppt/theme/theme1.xml><?xml version="1.0" encoding="utf-8"?>
<a:theme xmlns:a="http://schemas.openxmlformats.org/drawingml/2006/main" name="方正电子">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方正ITppt模版">
      <a:majorFont>
        <a:latin typeface="FrutigerNext LT Medium"/>
        <a:ea typeface="华文细黑"/>
        <a:cs typeface=""/>
      </a:majorFont>
      <a:minorFont>
        <a:latin typeface="Arial"/>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79200" tIns="39600" rIns="79200" bIns="39600" numCol="1" anchor="t" anchorCtr="0" compatLnSpc="1">
        <a:spAutoFit/>
      </a:bodyPr>
      <a:lstStyle>
        <a:defPPr marL="0" marR="0" indent="0" algn="l" defTabSz="801370" rtl="0" eaLnBrk="1" fontAlgn="base" latinLnBrk="0" hangingPunct="1">
          <a:spcBef>
            <a:spcPct val="0"/>
          </a:spcBef>
          <a:spcAft>
            <a:spcPct val="0"/>
          </a:spcAft>
          <a:buClrTx/>
          <a:buSzTx/>
          <a:buFontTx/>
          <a:buNone/>
          <a:defRPr kumimoji="0" lang="en-US" sz="1400" b="0" i="0" u="none" strike="noStrike" cap="none" normalizeH="0" baseline="0" smtClean="0">
            <a:ln>
              <a:noFill/>
            </a:ln>
            <a:solidFill>
              <a:schemeClr val="bg1"/>
            </a:solidFill>
            <a:effectLst/>
            <a:latin typeface="FrutigerNext LT Regular" pitchFamily="34" charset="0"/>
            <a:ea typeface="MS PGothic" panose="020B0600070205080204" pitchFamily="34" charset="-128"/>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square" lIns="79200" tIns="39600" rIns="79200" bIns="39600" numCol="1" anchor="t" anchorCtr="0" compatLnSpc="1">
        <a:spAutoFit/>
      </a:bodyPr>
      <a:lstStyle>
        <a:defPPr marL="0" marR="0" indent="0" algn="l" defTabSz="801370" rtl="0" eaLnBrk="1" fontAlgn="base" latinLnBrk="0" hangingPunct="1">
          <a:spcBef>
            <a:spcPct val="0"/>
          </a:spcBef>
          <a:spcAft>
            <a:spcPct val="0"/>
          </a:spcAft>
          <a:buClrTx/>
          <a:buSzTx/>
          <a:buFontTx/>
          <a:buNone/>
          <a:defRPr kumimoji="0" lang="en-US" sz="1400" b="0" i="0" u="none" strike="noStrike" cap="none" normalizeH="0" baseline="0" smtClean="0">
            <a:ln>
              <a:noFill/>
            </a:ln>
            <a:solidFill>
              <a:schemeClr val="bg1"/>
            </a:solidFill>
            <a:effectLst/>
            <a:latin typeface="FrutigerNext LT Regular" pitchFamily="34" charset="0"/>
            <a:ea typeface="MS PGothic" panose="020B0600070205080204" pitchFamily="34" charset="-128"/>
          </a:defRPr>
        </a:defPPr>
      </a:lstStyle>
    </a:lnDef>
  </a:objectDefaults>
  <a:extraClrSchemeLst>
    <a:extraClrScheme>
      <a:clrScheme name="方正ITppt模版 1">
        <a:dk1>
          <a:srgbClr val="000000"/>
        </a:dk1>
        <a:lt1>
          <a:srgbClr val="FFFFFF"/>
        </a:lt1>
        <a:dk2>
          <a:srgbClr val="990000"/>
        </a:dk2>
        <a:lt2>
          <a:srgbClr val="777777"/>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方正ITppt模版 2">
        <a:dk1>
          <a:srgbClr val="000000"/>
        </a:dk1>
        <a:lt1>
          <a:srgbClr val="FFFFFF"/>
        </a:lt1>
        <a:dk2>
          <a:srgbClr val="990000"/>
        </a:dk2>
        <a:lt2>
          <a:srgbClr val="808080"/>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方正ITppt模版 3">
        <a:dk1>
          <a:srgbClr val="000000"/>
        </a:dk1>
        <a:lt1>
          <a:srgbClr val="FFFFFF"/>
        </a:lt1>
        <a:dk2>
          <a:srgbClr val="990000"/>
        </a:dk2>
        <a:lt2>
          <a:srgbClr val="969696"/>
        </a:lt2>
        <a:accent1>
          <a:srgbClr val="DDDDDD"/>
        </a:accent1>
        <a:accent2>
          <a:srgbClr val="99CCFF"/>
        </a:accent2>
        <a:accent3>
          <a:srgbClr val="FFFFFF"/>
        </a:accent3>
        <a:accent4>
          <a:srgbClr val="000000"/>
        </a:accent4>
        <a:accent5>
          <a:srgbClr val="EBEBEB"/>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方正ITppt模版 4">
        <a:dk1>
          <a:srgbClr val="000000"/>
        </a:dk1>
        <a:lt1>
          <a:srgbClr val="FFFFFF"/>
        </a:lt1>
        <a:dk2>
          <a:srgbClr val="990000"/>
        </a:dk2>
        <a:lt2>
          <a:srgbClr val="777777"/>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方正ITppt模版 5">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方正ITppt模版 6">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方正ITppt模版 7">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方正ITppt模版 8">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方正ITppt模版 9">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方正ITppt模版 10">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方正ITppt模版 11">
        <a:dk1>
          <a:srgbClr val="000000"/>
        </a:dk1>
        <a:lt1>
          <a:srgbClr val="FFFFFF"/>
        </a:lt1>
        <a:dk2>
          <a:srgbClr val="990000"/>
        </a:dk2>
        <a:lt2>
          <a:srgbClr val="777777"/>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69696"/>
        </a:folHlink>
      </a:clrScheme>
      <a:clrMap bg1="lt1" tx1="dk1" bg2="lt2" tx2="dk2" accent1="accent1" accent2="accent2" accent3="accent3" accent4="accent4" accent5="accent5" accent6="accent6" hlink="hlink" folHlink="folHlink"/>
    </a:extraClrScheme>
    <a:extraClrScheme>
      <a:clrScheme name="方正ITppt模版 12">
        <a:dk1>
          <a:srgbClr val="000000"/>
        </a:dk1>
        <a:lt1>
          <a:srgbClr val="FFFFFF"/>
        </a:lt1>
        <a:dk2>
          <a:srgbClr val="990000"/>
        </a:dk2>
        <a:lt2>
          <a:srgbClr val="777777"/>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方正ITppt模版 13">
        <a:dk1>
          <a:srgbClr val="000000"/>
        </a:dk1>
        <a:lt1>
          <a:srgbClr val="FFFFFF"/>
        </a:lt1>
        <a:dk2>
          <a:srgbClr val="990000"/>
        </a:dk2>
        <a:lt2>
          <a:srgbClr val="777777"/>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6969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1196</TotalTime>
  <Words>5325</Words>
  <Application>Microsoft Office PowerPoint</Application>
  <PresentationFormat>全屏显示(4:3)</PresentationFormat>
  <Paragraphs>361</Paragraphs>
  <Slides>53</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53</vt:i4>
      </vt:variant>
    </vt:vector>
  </HeadingPairs>
  <TitlesOfParts>
    <vt:vector size="68" baseType="lpstr">
      <vt:lpstr>Arial Unicode MS</vt:lpstr>
      <vt:lpstr>FrutigerNext LT Medium</vt:lpstr>
      <vt:lpstr>FrutigerNext LT Regular</vt:lpstr>
      <vt:lpstr>KaTeX_Main</vt:lpstr>
      <vt:lpstr>KaTeX_Math</vt:lpstr>
      <vt:lpstr>Söhne</vt:lpstr>
      <vt:lpstr>华文新魏</vt:lpstr>
      <vt:lpstr>宋体</vt:lpstr>
      <vt:lpstr>微软雅黑</vt:lpstr>
      <vt:lpstr>Arial</vt:lpstr>
      <vt:lpstr>Calibri</vt:lpstr>
      <vt:lpstr>Cambria Math</vt:lpstr>
      <vt:lpstr>Times New Roman</vt:lpstr>
      <vt:lpstr>Wingdings</vt:lpstr>
      <vt:lpstr>方正电子</vt:lpstr>
      <vt:lpstr>《多媒体情报处理技术》第三讲</vt:lpstr>
      <vt:lpstr>推荐网站</vt:lpstr>
      <vt:lpstr>2.2 图像特征提取</vt:lpstr>
      <vt:lpstr>2.2 图像特征提取</vt:lpstr>
      <vt:lpstr>2.2 图像特征提取</vt:lpstr>
      <vt:lpstr>2.2 图像特征提取</vt:lpstr>
      <vt:lpstr>大作业题</vt:lpstr>
      <vt:lpstr>查全率和查准率</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纹理特征</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lpstr>2.2 图像特征提取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aihj</dc:creator>
  <cp:lastModifiedBy>Haojun Ai</cp:lastModifiedBy>
  <cp:revision>451</cp:revision>
  <dcterms:created xsi:type="dcterms:W3CDTF">2013-12-05T10:44:00Z</dcterms:created>
  <dcterms:modified xsi:type="dcterms:W3CDTF">2025-10-29T13:00:13Z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